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4" r:id="rId22"/>
  </p:sldIdLst>
  <p:sldSz cx="18288000" cy="10287000"/>
  <p:notesSz cx="6858000" cy="9144000"/>
  <p:embeddedFontLst>
    <p:embeddedFont>
      <p:font typeface="Canva Sans" panose="020B0604020202020204" charset="0"/>
      <p:regular r:id="rId23"/>
    </p:embeddedFont>
    <p:embeddedFont>
      <p:font typeface="DM Sans" pitchFamily="2" charset="0"/>
      <p:regular r:id="rId24"/>
    </p:embeddedFont>
    <p:embeddedFont>
      <p:font typeface="DM Sans Bold" charset="0"/>
      <p:regular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Bold" panose="00000800000000000000" charset="0"/>
      <p:regular r:id="rId30"/>
    </p:embeddedFont>
    <p:embeddedFont>
      <p:font typeface="Montserrat Medium" panose="00000600000000000000" pitchFamily="2" charset="0"/>
      <p:regular r:id="rId31"/>
      <p:italic r:id="rId32"/>
    </p:embeddedFont>
    <p:embeddedFont>
      <p:font typeface="Open Sauce" panose="020B0604020202020204" charset="0"/>
      <p:regular r:id="rId33"/>
    </p:embeddedFont>
    <p:embeddedFont>
      <p:font typeface="Open Sauce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72AFCE-D0AF-4236-92A8-B5643BA74F6C}" v="4" dt="2024-08-31T04:08:48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6" d="100"/>
          <a:sy n="26" d="100"/>
        </p:scale>
        <p:origin x="1330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an Furrukh" userId="98b3acdd799b0e05" providerId="LiveId" clId="{8C72AFCE-D0AF-4236-92A8-B5643BA74F6C}"/>
    <pc:docChg chg="custSel addSld modSld">
      <pc:chgData name="Eman Furrukh" userId="98b3acdd799b0e05" providerId="LiveId" clId="{8C72AFCE-D0AF-4236-92A8-B5643BA74F6C}" dt="2024-09-07T08:21:55.847" v="58" actId="1076"/>
      <pc:docMkLst>
        <pc:docMk/>
      </pc:docMkLst>
      <pc:sldChg chg="addSp delSp modSp mod modShow">
        <pc:chgData name="Eman Furrukh" userId="98b3acdd799b0e05" providerId="LiveId" clId="{8C72AFCE-D0AF-4236-92A8-B5643BA74F6C}" dt="2024-08-30T18:49:58.742" v="34" actId="729"/>
        <pc:sldMkLst>
          <pc:docMk/>
          <pc:sldMk cId="0" sldId="258"/>
        </pc:sldMkLst>
        <pc:spChg chg="del">
          <ac:chgData name="Eman Furrukh" userId="98b3acdd799b0e05" providerId="LiveId" clId="{8C72AFCE-D0AF-4236-92A8-B5643BA74F6C}" dt="2024-08-30T18:46:18.790" v="0" actId="478"/>
          <ac:spMkLst>
            <pc:docMk/>
            <pc:sldMk cId="0" sldId="258"/>
            <ac:spMk id="7" creationId="{00000000-0000-0000-0000-000000000000}"/>
          </ac:spMkLst>
        </pc:spChg>
        <pc:spChg chg="mod modCrop">
          <ac:chgData name="Eman Furrukh" userId="98b3acdd799b0e05" providerId="LiveId" clId="{8C72AFCE-D0AF-4236-92A8-B5643BA74F6C}" dt="2024-08-30T18:47:24.536" v="16" actId="1037"/>
          <ac:spMkLst>
            <pc:docMk/>
            <pc:sldMk cId="0" sldId="258"/>
            <ac:spMk id="12" creationId="{00000000-0000-0000-0000-000000000000}"/>
          </ac:spMkLst>
        </pc:spChg>
        <pc:grpChg chg="mod">
          <ac:chgData name="Eman Furrukh" userId="98b3acdd799b0e05" providerId="LiveId" clId="{8C72AFCE-D0AF-4236-92A8-B5643BA74F6C}" dt="2024-08-30T18:47:35.953" v="20" actId="1038"/>
          <ac:grpSpMkLst>
            <pc:docMk/>
            <pc:sldMk cId="0" sldId="258"/>
            <ac:grpSpMk id="5" creationId="{00000000-0000-0000-0000-000000000000}"/>
          </ac:grpSpMkLst>
        </pc:grpChg>
        <pc:picChg chg="add mod">
          <ac:chgData name="Eman Furrukh" userId="98b3acdd799b0e05" providerId="LiveId" clId="{8C72AFCE-D0AF-4236-92A8-B5643BA74F6C}" dt="2024-08-30T18:47:30.045" v="17" actId="1076"/>
          <ac:picMkLst>
            <pc:docMk/>
            <pc:sldMk cId="0" sldId="258"/>
            <ac:picMk id="19" creationId="{EC377E57-F8F8-062C-66DE-3F32B8B4A668}"/>
          </ac:picMkLst>
        </pc:picChg>
      </pc:sldChg>
      <pc:sldChg chg="modSp mod">
        <pc:chgData name="Eman Furrukh" userId="98b3acdd799b0e05" providerId="LiveId" clId="{8C72AFCE-D0AF-4236-92A8-B5643BA74F6C}" dt="2024-08-31T04:02:02.207" v="39" actId="1035"/>
        <pc:sldMkLst>
          <pc:docMk/>
          <pc:sldMk cId="0" sldId="266"/>
        </pc:sldMkLst>
        <pc:spChg chg="mod">
          <ac:chgData name="Eman Furrukh" userId="98b3acdd799b0e05" providerId="LiveId" clId="{8C72AFCE-D0AF-4236-92A8-B5643BA74F6C}" dt="2024-08-31T04:02:02.207" v="39" actId="1035"/>
          <ac:spMkLst>
            <pc:docMk/>
            <pc:sldMk cId="0" sldId="266"/>
            <ac:spMk id="2" creationId="{00000000-0000-0000-0000-000000000000}"/>
          </ac:spMkLst>
        </pc:spChg>
        <pc:spChg chg="mod">
          <ac:chgData name="Eman Furrukh" userId="98b3acdd799b0e05" providerId="LiveId" clId="{8C72AFCE-D0AF-4236-92A8-B5643BA74F6C}" dt="2024-08-31T04:02:00.379" v="37" actId="1036"/>
          <ac:spMkLst>
            <pc:docMk/>
            <pc:sldMk cId="0" sldId="266"/>
            <ac:spMk id="3" creationId="{00000000-0000-0000-0000-000000000000}"/>
          </ac:spMkLst>
        </pc:spChg>
      </pc:sldChg>
      <pc:sldChg chg="modSp mod">
        <pc:chgData name="Eman Furrukh" userId="98b3acdd799b0e05" providerId="LiveId" clId="{8C72AFCE-D0AF-4236-92A8-B5643BA74F6C}" dt="2024-09-07T08:21:55.847" v="58" actId="1076"/>
        <pc:sldMkLst>
          <pc:docMk/>
          <pc:sldMk cId="0" sldId="269"/>
        </pc:sldMkLst>
        <pc:spChg chg="mod">
          <ac:chgData name="Eman Furrukh" userId="98b3acdd799b0e05" providerId="LiveId" clId="{8C72AFCE-D0AF-4236-92A8-B5643BA74F6C}" dt="2024-09-07T08:21:55.847" v="58" actId="1076"/>
          <ac:spMkLst>
            <pc:docMk/>
            <pc:sldMk cId="0" sldId="269"/>
            <ac:spMk id="51" creationId="{00000000-0000-0000-0000-000000000000}"/>
          </ac:spMkLst>
        </pc:spChg>
        <pc:spChg chg="mod">
          <ac:chgData name="Eman Furrukh" userId="98b3acdd799b0e05" providerId="LiveId" clId="{8C72AFCE-D0AF-4236-92A8-B5643BA74F6C}" dt="2024-09-07T08:21:40.326" v="57" actId="14100"/>
          <ac:spMkLst>
            <pc:docMk/>
            <pc:sldMk cId="0" sldId="269"/>
            <ac:spMk id="88" creationId="{C188F5C9-13D8-83A9-C0A3-665BF708B6D4}"/>
          </ac:spMkLst>
        </pc:spChg>
        <pc:spChg chg="mod">
          <ac:chgData name="Eman Furrukh" userId="98b3acdd799b0e05" providerId="LiveId" clId="{8C72AFCE-D0AF-4236-92A8-B5643BA74F6C}" dt="2024-09-07T08:21:20.243" v="56" actId="14100"/>
          <ac:spMkLst>
            <pc:docMk/>
            <pc:sldMk cId="0" sldId="269"/>
            <ac:spMk id="89" creationId="{1A06503F-E644-CBB7-5E11-AC87A04D080F}"/>
          </ac:spMkLst>
        </pc:spChg>
      </pc:sldChg>
      <pc:sldChg chg="addSp modSp">
        <pc:chgData name="Eman Furrukh" userId="98b3acdd799b0e05" providerId="LiveId" clId="{8C72AFCE-D0AF-4236-92A8-B5643BA74F6C}" dt="2024-08-31T04:02:38.190" v="40"/>
        <pc:sldMkLst>
          <pc:docMk/>
          <pc:sldMk cId="0" sldId="273"/>
        </pc:sldMkLst>
        <pc:spChg chg="add mod">
          <ac:chgData name="Eman Furrukh" userId="98b3acdd799b0e05" providerId="LiveId" clId="{8C72AFCE-D0AF-4236-92A8-B5643BA74F6C}" dt="2024-08-31T04:02:38.190" v="40"/>
          <ac:spMkLst>
            <pc:docMk/>
            <pc:sldMk cId="0" sldId="273"/>
            <ac:spMk id="12" creationId="{923D03E0-3BED-606B-4C27-AB82E69003B9}"/>
          </ac:spMkLst>
        </pc:spChg>
        <pc:spChg chg="add mod">
          <ac:chgData name="Eman Furrukh" userId="98b3acdd799b0e05" providerId="LiveId" clId="{8C72AFCE-D0AF-4236-92A8-B5643BA74F6C}" dt="2024-08-31T04:02:38.190" v="40"/>
          <ac:spMkLst>
            <pc:docMk/>
            <pc:sldMk cId="0" sldId="273"/>
            <ac:spMk id="13" creationId="{9181A10B-4D42-A376-CCA6-A8295D4A971C}"/>
          </ac:spMkLst>
        </pc:spChg>
      </pc:sldChg>
      <pc:sldChg chg="addSp delSp modSp add mod">
        <pc:chgData name="Eman Furrukh" userId="98b3acdd799b0e05" providerId="LiveId" clId="{8C72AFCE-D0AF-4236-92A8-B5643BA74F6C}" dt="2024-08-30T18:49:25.528" v="33" actId="14100"/>
        <pc:sldMkLst>
          <pc:docMk/>
          <pc:sldMk cId="3245677187" sldId="275"/>
        </pc:sldMkLst>
        <pc:spChg chg="del">
          <ac:chgData name="Eman Furrukh" userId="98b3acdd799b0e05" providerId="LiveId" clId="{8C72AFCE-D0AF-4236-92A8-B5643BA74F6C}" dt="2024-08-30T18:48:45.156" v="22" actId="478"/>
          <ac:spMkLst>
            <pc:docMk/>
            <pc:sldMk cId="3245677187" sldId="275"/>
            <ac:spMk id="12" creationId="{00000000-0000-0000-0000-000000000000}"/>
          </ac:spMkLst>
        </pc:spChg>
        <pc:grpChg chg="del">
          <ac:chgData name="Eman Furrukh" userId="98b3acdd799b0e05" providerId="LiveId" clId="{8C72AFCE-D0AF-4236-92A8-B5643BA74F6C}" dt="2024-08-30T18:48:45.156" v="22" actId="478"/>
          <ac:grpSpMkLst>
            <pc:docMk/>
            <pc:sldMk cId="3245677187" sldId="275"/>
            <ac:grpSpMk id="5" creationId="{00000000-0000-0000-0000-000000000000}"/>
          </ac:grpSpMkLst>
        </pc:grpChg>
        <pc:picChg chg="add mod">
          <ac:chgData name="Eman Furrukh" userId="98b3acdd799b0e05" providerId="LiveId" clId="{8C72AFCE-D0AF-4236-92A8-B5643BA74F6C}" dt="2024-08-30T18:49:25.528" v="33" actId="14100"/>
          <ac:picMkLst>
            <pc:docMk/>
            <pc:sldMk cId="3245677187" sldId="275"/>
            <ac:picMk id="18" creationId="{81271379-58E9-9EF3-2AA5-D63D67C29B83}"/>
          </ac:picMkLst>
        </pc:picChg>
        <pc:picChg chg="del">
          <ac:chgData name="Eman Furrukh" userId="98b3acdd799b0e05" providerId="LiveId" clId="{8C72AFCE-D0AF-4236-92A8-B5643BA74F6C}" dt="2024-08-30T18:48:45.156" v="22" actId="478"/>
          <ac:picMkLst>
            <pc:docMk/>
            <pc:sldMk cId="3245677187" sldId="275"/>
            <ac:picMk id="19" creationId="{EC377E57-F8F8-062C-66DE-3F32B8B4A668}"/>
          </ac:picMkLst>
        </pc:picChg>
      </pc:sldChg>
      <pc:sldChg chg="delSp modSp add mod">
        <pc:chgData name="Eman Furrukh" userId="98b3acdd799b0e05" providerId="LiveId" clId="{8C72AFCE-D0AF-4236-92A8-B5643BA74F6C}" dt="2024-08-31T04:09:12.449" v="54" actId="20577"/>
        <pc:sldMkLst>
          <pc:docMk/>
          <pc:sldMk cId="628528475" sldId="276"/>
        </pc:sldMkLst>
        <pc:spChg chg="del">
          <ac:chgData name="Eman Furrukh" userId="98b3acdd799b0e05" providerId="LiveId" clId="{8C72AFCE-D0AF-4236-92A8-B5643BA74F6C}" dt="2024-08-31T04:05:41.003" v="43" actId="478"/>
          <ac:spMkLst>
            <pc:docMk/>
            <pc:sldMk cId="628528475" sldId="276"/>
            <ac:spMk id="10" creationId="{00000000-0000-0000-0000-000000000000}"/>
          </ac:spMkLst>
        </pc:spChg>
        <pc:spChg chg="mod">
          <ac:chgData name="Eman Furrukh" userId="98b3acdd799b0e05" providerId="LiveId" clId="{8C72AFCE-D0AF-4236-92A8-B5643BA74F6C}" dt="2024-08-31T04:09:12.449" v="54" actId="20577"/>
          <ac:spMkLst>
            <pc:docMk/>
            <pc:sldMk cId="628528475" sldId="276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.svg"/><Relationship Id="rId3" Type="http://schemas.openxmlformats.org/officeDocument/2006/relationships/image" Target="../media/image36.svg"/><Relationship Id="rId7" Type="http://schemas.openxmlformats.org/officeDocument/2006/relationships/image" Target="../media/image40.png"/><Relationship Id="rId12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4.png"/><Relationship Id="rId5" Type="http://schemas.openxmlformats.org/officeDocument/2006/relationships/image" Target="../media/image49.png"/><Relationship Id="rId10" Type="http://schemas.openxmlformats.org/officeDocument/2006/relationships/image" Target="../media/image6.svg"/><Relationship Id="rId4" Type="http://schemas.openxmlformats.org/officeDocument/2006/relationships/image" Target="../media/image48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velperk.com/blog/online-travel-booking-statistic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92627" y="-143814"/>
            <a:ext cx="5588392" cy="10430814"/>
            <a:chOff x="0" y="0"/>
            <a:chExt cx="865788" cy="1616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5788" cy="1616006"/>
            </a:xfrm>
            <a:custGeom>
              <a:avLst/>
              <a:gdLst/>
              <a:ahLst/>
              <a:cxnLst/>
              <a:rect l="l" t="t" r="r" b="b"/>
              <a:pathLst>
                <a:path w="865788" h="1616006">
                  <a:moveTo>
                    <a:pt x="0" y="0"/>
                  </a:moveTo>
                  <a:lnTo>
                    <a:pt x="865788" y="0"/>
                  </a:lnTo>
                  <a:lnTo>
                    <a:pt x="865788" y="1616006"/>
                  </a:lnTo>
                  <a:lnTo>
                    <a:pt x="0" y="1616006"/>
                  </a:lnTo>
                  <a:close/>
                </a:path>
              </a:pathLst>
            </a:custGeom>
            <a:blipFill>
              <a:blip r:embed="rId2"/>
              <a:stretch>
                <a:fillRect l="-11828" r="-118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081019" y="-143814"/>
            <a:ext cx="4357585" cy="9660380"/>
            <a:chOff x="0" y="0"/>
            <a:chExt cx="675104" cy="1496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5104" cy="1496646"/>
            </a:xfrm>
            <a:custGeom>
              <a:avLst/>
              <a:gdLst/>
              <a:ahLst/>
              <a:cxnLst/>
              <a:rect l="l" t="t" r="r" b="b"/>
              <a:pathLst>
                <a:path w="675104" h="1496646">
                  <a:moveTo>
                    <a:pt x="0" y="0"/>
                  </a:moveTo>
                  <a:lnTo>
                    <a:pt x="675104" y="0"/>
                  </a:lnTo>
                  <a:lnTo>
                    <a:pt x="675104" y="1496646"/>
                  </a:lnTo>
                  <a:lnTo>
                    <a:pt x="0" y="1496646"/>
                  </a:lnTo>
                  <a:close/>
                </a:path>
              </a:pathLst>
            </a:custGeom>
            <a:blipFill>
              <a:blip r:embed="rId3"/>
              <a:stretch>
                <a:fillRect l="-40785" r="-407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911949" y="4938789"/>
            <a:ext cx="7182461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3688618" y="9193573"/>
            <a:ext cx="22127222" cy="1855538"/>
            <a:chOff x="0" y="0"/>
            <a:chExt cx="5827746" cy="488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27746" cy="488701"/>
            </a:xfrm>
            <a:custGeom>
              <a:avLst/>
              <a:gdLst/>
              <a:ahLst/>
              <a:cxnLst/>
              <a:rect l="l" t="t" r="r" b="b"/>
              <a:pathLst>
                <a:path w="5827746" h="488701">
                  <a:moveTo>
                    <a:pt x="0" y="0"/>
                  </a:moveTo>
                  <a:lnTo>
                    <a:pt x="5827746" y="0"/>
                  </a:lnTo>
                  <a:lnTo>
                    <a:pt x="5827746" y="488701"/>
                  </a:lnTo>
                  <a:lnTo>
                    <a:pt x="0" y="488701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5827746" cy="46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288521" y="395772"/>
            <a:ext cx="4657918" cy="3940689"/>
          </a:xfrm>
          <a:custGeom>
            <a:avLst/>
            <a:gdLst/>
            <a:ahLst/>
            <a:cxnLst/>
            <a:rect l="l" t="t" r="r" b="b"/>
            <a:pathLst>
              <a:path w="4657918" h="3940689">
                <a:moveTo>
                  <a:pt x="0" y="0"/>
                </a:moveTo>
                <a:lnTo>
                  <a:pt x="4657917" y="0"/>
                </a:lnTo>
                <a:lnTo>
                  <a:pt x="4657917" y="3940689"/>
                </a:lnTo>
                <a:lnTo>
                  <a:pt x="0" y="3940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399" b="-53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26435" y="4365036"/>
            <a:ext cx="5182090" cy="47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3379" spc="95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(DEVELOPMENT)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1591" y="8072158"/>
            <a:ext cx="6614627" cy="93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Supervisor: </a:t>
            </a:r>
            <a:r>
              <a:rPr lang="en-US" sz="272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Mr. Bilal Khalid Dar </a:t>
            </a:r>
          </a:p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Co-Supervisor: </a:t>
            </a:r>
            <a:r>
              <a:rPr lang="en-US" sz="272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Ms. Zoya Mahboob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0166" y="5057851"/>
            <a:ext cx="7182461" cy="47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4"/>
              </a:lnSpc>
            </a:pPr>
            <a:r>
              <a:rPr lang="en-US" sz="2824" u="sng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Members: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81591" y="5681426"/>
            <a:ext cx="6496763" cy="1270634"/>
            <a:chOff x="0" y="0"/>
            <a:chExt cx="8662350" cy="1694178"/>
          </a:xfrm>
        </p:grpSpPr>
        <p:sp>
          <p:nvSpPr>
            <p:cNvPr id="15" name="TextBox 15"/>
            <p:cNvSpPr txBox="1"/>
            <p:nvPr/>
          </p:nvSpPr>
          <p:spPr>
            <a:xfrm>
              <a:off x="38100" y="-47625"/>
              <a:ext cx="8624250" cy="591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Hamza Rauf                     21i-0604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27684"/>
              <a:ext cx="8261487" cy="591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Shamail Aamir Khan        21i-1772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8100" y="1102994"/>
              <a:ext cx="8376351" cy="591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Eman Furrukh                  21i-1726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166865" y="4740020"/>
          <a:ext cx="13967849" cy="4151694"/>
        </p:xfrm>
        <a:graphic>
          <a:graphicData uri="http://schemas.openxmlformats.org/drawingml/2006/table">
            <a:tbl>
              <a:tblPr/>
              <a:tblGrid>
                <a:gridCol w="6990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7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6294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6898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Easy to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Chatbot provides links to user only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8502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Seamless booking options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Doesn’t plan itineraries - only helps in booking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3343242" y="1986870"/>
            <a:ext cx="5437548" cy="1749285"/>
            <a:chOff x="0" y="0"/>
            <a:chExt cx="7250064" cy="2332380"/>
          </a:xfrm>
        </p:grpSpPr>
        <p:sp>
          <p:nvSpPr>
            <p:cNvPr id="8" name="TextBox 8"/>
            <p:cNvSpPr txBox="1"/>
            <p:nvPr/>
          </p:nvSpPr>
          <p:spPr>
            <a:xfrm>
              <a:off x="0" y="47625"/>
              <a:ext cx="7250064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Existing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27999" y="1170965"/>
              <a:ext cx="5018380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EEB22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Systems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09/17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598283" y="1428401"/>
            <a:ext cx="3227504" cy="2926205"/>
            <a:chOff x="0" y="0"/>
            <a:chExt cx="1413727" cy="12817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3727" cy="1281751"/>
            </a:xfrm>
            <a:custGeom>
              <a:avLst/>
              <a:gdLst/>
              <a:ahLst/>
              <a:cxnLst/>
              <a:rect l="l" t="t" r="r" b="b"/>
              <a:pathLst>
                <a:path w="1413727" h="1281751">
                  <a:moveTo>
                    <a:pt x="0" y="0"/>
                  </a:moveTo>
                  <a:lnTo>
                    <a:pt x="1413727" y="0"/>
                  </a:lnTo>
                  <a:lnTo>
                    <a:pt x="1413727" y="1281751"/>
                  </a:lnTo>
                  <a:lnTo>
                    <a:pt x="0" y="1281751"/>
                  </a:lnTo>
                  <a:close/>
                </a:path>
              </a:pathLst>
            </a:custGeom>
            <a:blipFill>
              <a:blip r:embed="rId2"/>
              <a:stretch>
                <a:fillRect l="-24529" r="-245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8567228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2675181" y="708528"/>
            <a:ext cx="5892047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18">
            <a:extLst>
              <a:ext uri="{FF2B5EF4-FFF2-40B4-BE49-F238E27FC236}">
                <a16:creationId xmlns:a16="http://schemas.microsoft.com/office/drawing/2014/main" id="{1F20E7DD-F740-4AD7-935E-2C00D4EDF8DE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B42B455-B696-81C4-B6A9-BCC6EC8A5B17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A8601A75-F9AF-19B4-0789-ECC89A628D4C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60A8CBFD-5910-4C30-6953-76FB30409CE1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667DE4D-5298-982B-B385-F6E7525CB9DF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7024" y="9249549"/>
            <a:ext cx="18575629" cy="1220150"/>
            <a:chOff x="0" y="0"/>
            <a:chExt cx="4892347" cy="3213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92347" cy="321356"/>
            </a:xfrm>
            <a:custGeom>
              <a:avLst/>
              <a:gdLst/>
              <a:ahLst/>
              <a:cxnLst/>
              <a:rect l="l" t="t" r="r" b="b"/>
              <a:pathLst>
                <a:path w="4892347" h="321356">
                  <a:moveTo>
                    <a:pt x="0" y="0"/>
                  </a:moveTo>
                  <a:lnTo>
                    <a:pt x="4892347" y="0"/>
                  </a:lnTo>
                  <a:lnTo>
                    <a:pt x="4892347" y="321356"/>
                  </a:lnTo>
                  <a:lnTo>
                    <a:pt x="0" y="321356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892347" cy="302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48596" y="2367031"/>
            <a:ext cx="5580273" cy="6482468"/>
            <a:chOff x="0" y="0"/>
            <a:chExt cx="7440364" cy="8643290"/>
          </a:xfrm>
        </p:grpSpPr>
        <p:sp>
          <p:nvSpPr>
            <p:cNvPr id="7" name="Freeform 7"/>
            <p:cNvSpPr/>
            <p:nvPr/>
          </p:nvSpPr>
          <p:spPr>
            <a:xfrm>
              <a:off x="138313" y="4582874"/>
              <a:ext cx="1770206" cy="1770206"/>
            </a:xfrm>
            <a:custGeom>
              <a:avLst/>
              <a:gdLst/>
              <a:ahLst/>
              <a:cxnLst/>
              <a:rect l="l" t="t" r="r" b="b"/>
              <a:pathLst>
                <a:path w="1770206" h="1770206">
                  <a:moveTo>
                    <a:pt x="0" y="0"/>
                  </a:moveTo>
                  <a:lnTo>
                    <a:pt x="1770206" y="0"/>
                  </a:lnTo>
                  <a:lnTo>
                    <a:pt x="1770206" y="1770207"/>
                  </a:lnTo>
                  <a:lnTo>
                    <a:pt x="0" y="1770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38313" y="6924581"/>
              <a:ext cx="1770206" cy="1718709"/>
            </a:xfrm>
            <a:custGeom>
              <a:avLst/>
              <a:gdLst/>
              <a:ahLst/>
              <a:cxnLst/>
              <a:rect l="l" t="t" r="r" b="b"/>
              <a:pathLst>
                <a:path w="1770206" h="1718709">
                  <a:moveTo>
                    <a:pt x="0" y="0"/>
                  </a:moveTo>
                  <a:lnTo>
                    <a:pt x="1770206" y="0"/>
                  </a:lnTo>
                  <a:lnTo>
                    <a:pt x="1770206" y="1718709"/>
                  </a:lnTo>
                  <a:lnTo>
                    <a:pt x="0" y="1718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9170" y="0"/>
              <a:ext cx="1530179" cy="1530179"/>
            </a:xfrm>
            <a:custGeom>
              <a:avLst/>
              <a:gdLst/>
              <a:ahLst/>
              <a:cxnLst/>
              <a:rect l="l" t="t" r="r" b="b"/>
              <a:pathLst>
                <a:path w="1530179" h="1530179">
                  <a:moveTo>
                    <a:pt x="0" y="0"/>
                  </a:moveTo>
                  <a:lnTo>
                    <a:pt x="1530179" y="0"/>
                  </a:lnTo>
                  <a:lnTo>
                    <a:pt x="1530179" y="1530179"/>
                  </a:lnTo>
                  <a:lnTo>
                    <a:pt x="0" y="153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182" r="-218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2102855"/>
              <a:ext cx="1908519" cy="1908519"/>
            </a:xfrm>
            <a:custGeom>
              <a:avLst/>
              <a:gdLst/>
              <a:ahLst/>
              <a:cxnLst/>
              <a:rect l="l" t="t" r="r" b="b"/>
              <a:pathLst>
                <a:path w="1908519" h="1908519">
                  <a:moveTo>
                    <a:pt x="0" y="0"/>
                  </a:moveTo>
                  <a:lnTo>
                    <a:pt x="1908519" y="0"/>
                  </a:lnTo>
                  <a:lnTo>
                    <a:pt x="1908519" y="1908519"/>
                  </a:lnTo>
                  <a:lnTo>
                    <a:pt x="0" y="1908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619" b="-361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561722" y="371219"/>
              <a:ext cx="3290976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1. Chatbot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61722" y="2295326"/>
              <a:ext cx="4878642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2. Form-based Recommendation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561722" y="4715714"/>
              <a:ext cx="4360609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3. User</a:t>
              </a:r>
            </a:p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Customization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561722" y="7022147"/>
              <a:ext cx="4759166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4. Pre-Planned Trips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138733" y="1319212"/>
            <a:ext cx="8010535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60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Scope and Modules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10/17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298588" y="2387917"/>
            <a:ext cx="1426107" cy="1216173"/>
          </a:xfrm>
          <a:custGeom>
            <a:avLst/>
            <a:gdLst/>
            <a:ahLst/>
            <a:cxnLst/>
            <a:rect l="l" t="t" r="r" b="b"/>
            <a:pathLst>
              <a:path w="1426107" h="1216173">
                <a:moveTo>
                  <a:pt x="0" y="0"/>
                </a:moveTo>
                <a:lnTo>
                  <a:pt x="1426107" y="0"/>
                </a:lnTo>
                <a:lnTo>
                  <a:pt x="1426107" y="1216173"/>
                </a:lnTo>
                <a:lnTo>
                  <a:pt x="0" y="1216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683" t="-14551" r="-4262" b="-143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0610457" y="4056771"/>
            <a:ext cx="802369" cy="1248824"/>
          </a:xfrm>
          <a:custGeom>
            <a:avLst/>
            <a:gdLst/>
            <a:ahLst/>
            <a:cxnLst/>
            <a:rect l="l" t="t" r="r" b="b"/>
            <a:pathLst>
              <a:path w="802369" h="1248824">
                <a:moveTo>
                  <a:pt x="0" y="0"/>
                </a:moveTo>
                <a:lnTo>
                  <a:pt x="802369" y="0"/>
                </a:lnTo>
                <a:lnTo>
                  <a:pt x="802369" y="1248824"/>
                </a:lnTo>
                <a:lnTo>
                  <a:pt x="0" y="12488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0136238" y="5838995"/>
            <a:ext cx="1588457" cy="1169502"/>
          </a:xfrm>
          <a:custGeom>
            <a:avLst/>
            <a:gdLst/>
            <a:ahLst/>
            <a:cxnLst/>
            <a:rect l="l" t="t" r="r" b="b"/>
            <a:pathLst>
              <a:path w="1588457" h="1169502">
                <a:moveTo>
                  <a:pt x="0" y="0"/>
                </a:moveTo>
                <a:lnTo>
                  <a:pt x="1588457" y="0"/>
                </a:lnTo>
                <a:lnTo>
                  <a:pt x="1588457" y="1169502"/>
                </a:lnTo>
                <a:lnTo>
                  <a:pt x="0" y="1169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386876" y="7579081"/>
            <a:ext cx="1249532" cy="1249532"/>
          </a:xfrm>
          <a:custGeom>
            <a:avLst/>
            <a:gdLst/>
            <a:ahLst/>
            <a:cxnLst/>
            <a:rect l="l" t="t" r="r" b="b"/>
            <a:pathLst>
              <a:path w="1249532" h="1249532">
                <a:moveTo>
                  <a:pt x="0" y="0"/>
                </a:moveTo>
                <a:lnTo>
                  <a:pt x="1249531" y="0"/>
                </a:lnTo>
                <a:lnTo>
                  <a:pt x="1249531" y="1249532"/>
                </a:lnTo>
                <a:lnTo>
                  <a:pt x="0" y="12495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2235616" y="2688981"/>
            <a:ext cx="273653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5. Panoramas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35616" y="4382416"/>
            <a:ext cx="469837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6. Booking Methods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35616" y="6133233"/>
            <a:ext cx="419065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7. Payment Options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35616" y="7925082"/>
            <a:ext cx="379368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8. Challenges</a:t>
            </a:r>
          </a:p>
        </p:txBody>
      </p:sp>
      <p:sp>
        <p:nvSpPr>
          <p:cNvPr id="26" name="AutoShape 26"/>
          <p:cNvSpPr/>
          <p:nvPr/>
        </p:nvSpPr>
        <p:spPr>
          <a:xfrm flipH="1">
            <a:off x="9144000" y="2463153"/>
            <a:ext cx="0" cy="6365459"/>
          </a:xfrm>
          <a:prstGeom prst="line">
            <a:avLst/>
          </a:prstGeom>
          <a:ln w="38100" cap="flat">
            <a:solidFill>
              <a:srgbClr val="0F27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338106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5" y="0"/>
                </a:lnTo>
                <a:lnTo>
                  <a:pt x="1153545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flipV="1">
            <a:off x="2675181" y="708528"/>
            <a:ext cx="6662925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18">
            <a:extLst>
              <a:ext uri="{FF2B5EF4-FFF2-40B4-BE49-F238E27FC236}">
                <a16:creationId xmlns:a16="http://schemas.microsoft.com/office/drawing/2014/main" id="{AFDDF043-1FB1-1A4C-DCE6-4E3AC78B69A6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B11DC10B-7345-8EA6-6E33-B1B8D63EF08C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9C777CF7-F9BF-416C-CFF9-CF71ECF42202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D1EB0893-2820-E6E7-4F45-949D36F0BA91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7C22F66E-391D-7684-26A5-5F17A88DDDE7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2039" y="2095500"/>
            <a:ext cx="12405427" cy="6974192"/>
          </a:xfrm>
          <a:custGeom>
            <a:avLst/>
            <a:gdLst/>
            <a:ahLst/>
            <a:cxnLst/>
            <a:rect l="l" t="t" r="r" b="b"/>
            <a:pathLst>
              <a:path w="12405427" h="6974192">
                <a:moveTo>
                  <a:pt x="0" y="0"/>
                </a:moveTo>
                <a:lnTo>
                  <a:pt x="12405427" y="0"/>
                </a:lnTo>
                <a:lnTo>
                  <a:pt x="12405427" y="6974192"/>
                </a:lnTo>
                <a:lnTo>
                  <a:pt x="0" y="697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5" r="-425" b="-9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98597" y="1160145"/>
            <a:ext cx="6584252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</a:t>
            </a:r>
            <a:r>
              <a:rPr lang="en-US" sz="6000" dirty="0">
                <a:solidFill>
                  <a:srgbClr val="ED866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6000" dirty="0">
                <a:solidFill>
                  <a:srgbClr val="EEB22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Flow</a:t>
            </a:r>
            <a:r>
              <a:rPr lang="en-US" sz="6000" dirty="0">
                <a:solidFill>
                  <a:srgbClr val="ED866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11/17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152329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2675181" y="708528"/>
            <a:ext cx="7477148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494BDC17-FB6B-BB72-8F73-DF3A80D12B1F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0D2F82DE-23CB-28DA-FA04-D7BEBA107A99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0BFB36A8-9588-1468-994C-BDA528534C74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1079B236-F4E8-26A5-C50F-A26AFA71DCB9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8CA2CCF4-C8D0-E5C8-B759-ABB286BA6893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57069" y="1395033"/>
            <a:ext cx="1486205" cy="2005267"/>
          </a:xfrm>
          <a:custGeom>
            <a:avLst/>
            <a:gdLst/>
            <a:ahLst/>
            <a:cxnLst/>
            <a:rect l="l" t="t" r="r" b="b"/>
            <a:pathLst>
              <a:path w="1486205" h="2005267">
                <a:moveTo>
                  <a:pt x="0" y="0"/>
                </a:moveTo>
                <a:lnTo>
                  <a:pt x="1486205" y="0"/>
                </a:lnTo>
                <a:lnTo>
                  <a:pt x="1486205" y="2005267"/>
                </a:lnTo>
                <a:lnTo>
                  <a:pt x="0" y="2005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919" t="-32578" r="-192601" b="-36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29224" y="2406006"/>
            <a:ext cx="2038252" cy="1988590"/>
          </a:xfrm>
          <a:custGeom>
            <a:avLst/>
            <a:gdLst/>
            <a:ahLst/>
            <a:cxnLst/>
            <a:rect l="l" t="t" r="r" b="b"/>
            <a:pathLst>
              <a:path w="2038252" h="1988590">
                <a:moveTo>
                  <a:pt x="0" y="0"/>
                </a:moveTo>
                <a:lnTo>
                  <a:pt x="2038251" y="0"/>
                </a:lnTo>
                <a:lnTo>
                  <a:pt x="2038251" y="1988589"/>
                </a:lnTo>
                <a:lnTo>
                  <a:pt x="0" y="1988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205" t="-29476" r="-93396" b="-360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46639" y="5038725"/>
            <a:ext cx="3604047" cy="1466784"/>
          </a:xfrm>
          <a:custGeom>
            <a:avLst/>
            <a:gdLst/>
            <a:ahLst/>
            <a:cxnLst/>
            <a:rect l="l" t="t" r="r" b="b"/>
            <a:pathLst>
              <a:path w="3604047" h="1466784">
                <a:moveTo>
                  <a:pt x="0" y="0"/>
                </a:moveTo>
                <a:lnTo>
                  <a:pt x="3604047" y="0"/>
                </a:lnTo>
                <a:lnTo>
                  <a:pt x="3604047" y="1466784"/>
                </a:lnTo>
                <a:lnTo>
                  <a:pt x="0" y="1466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924" b="-192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89675" y="5124450"/>
            <a:ext cx="2900999" cy="1466784"/>
          </a:xfrm>
          <a:custGeom>
            <a:avLst/>
            <a:gdLst/>
            <a:ahLst/>
            <a:cxnLst/>
            <a:rect l="l" t="t" r="r" b="b"/>
            <a:pathLst>
              <a:path w="2900999" h="1466784">
                <a:moveTo>
                  <a:pt x="0" y="0"/>
                </a:moveTo>
                <a:lnTo>
                  <a:pt x="2900999" y="0"/>
                </a:lnTo>
                <a:lnTo>
                  <a:pt x="2900999" y="1466784"/>
                </a:lnTo>
                <a:lnTo>
                  <a:pt x="0" y="1466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611" t="-39285" r="-23565" b="-289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761917" y="6955438"/>
            <a:ext cx="2143558" cy="2143558"/>
          </a:xfrm>
          <a:custGeom>
            <a:avLst/>
            <a:gdLst/>
            <a:ahLst/>
            <a:cxnLst/>
            <a:rect l="l" t="t" r="r" b="b"/>
            <a:pathLst>
              <a:path w="2143558" h="2143558">
                <a:moveTo>
                  <a:pt x="0" y="0"/>
                </a:moveTo>
                <a:lnTo>
                  <a:pt x="2143557" y="0"/>
                </a:lnTo>
                <a:lnTo>
                  <a:pt x="2143557" y="2143558"/>
                </a:lnTo>
                <a:lnTo>
                  <a:pt x="0" y="2143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38400" y="7029384"/>
            <a:ext cx="2183802" cy="2014715"/>
          </a:xfrm>
          <a:custGeom>
            <a:avLst/>
            <a:gdLst/>
            <a:ahLst/>
            <a:cxnLst/>
            <a:rect l="l" t="t" r="r" b="b"/>
            <a:pathLst>
              <a:path w="2183802" h="2014715">
                <a:moveTo>
                  <a:pt x="0" y="0"/>
                </a:moveTo>
                <a:lnTo>
                  <a:pt x="2183801" y="0"/>
                </a:lnTo>
                <a:lnTo>
                  <a:pt x="2183801" y="2014715"/>
                </a:lnTo>
                <a:lnTo>
                  <a:pt x="0" y="20147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699" t="-24796" r="-88825" b="-299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473531" y="2397667"/>
            <a:ext cx="1929737" cy="2012440"/>
          </a:xfrm>
          <a:custGeom>
            <a:avLst/>
            <a:gdLst/>
            <a:ahLst/>
            <a:cxnLst/>
            <a:rect l="l" t="t" r="r" b="b"/>
            <a:pathLst>
              <a:path w="1929737" h="2012440">
                <a:moveTo>
                  <a:pt x="0" y="0"/>
                </a:moveTo>
                <a:lnTo>
                  <a:pt x="1929737" y="0"/>
                </a:lnTo>
                <a:lnTo>
                  <a:pt x="1929737" y="2012440"/>
                </a:lnTo>
                <a:lnTo>
                  <a:pt x="0" y="2012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4665" t="-46749" r="-153824" b="-491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94720" y="1620644"/>
            <a:ext cx="5437548" cy="92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7570" y="2703161"/>
            <a:ext cx="6395326" cy="5975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0" lvl="1" indent="-388615" algn="l">
              <a:lnSpc>
                <a:spcPts val="59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Figma</a:t>
            </a:r>
          </a:p>
          <a:p>
            <a:pPr marL="777230" lvl="1" indent="-388615" algn="l">
              <a:lnSpc>
                <a:spcPts val="59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REACT</a:t>
            </a:r>
          </a:p>
          <a:p>
            <a:pPr marL="777230" lvl="1" indent="-388615" algn="l">
              <a:lnSpc>
                <a:spcPts val="59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Express.js</a:t>
            </a:r>
          </a:p>
          <a:p>
            <a:pPr marL="777230" lvl="1" indent="-388615" algn="l">
              <a:lnSpc>
                <a:spcPts val="59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Node.js</a:t>
            </a:r>
          </a:p>
          <a:p>
            <a:pPr marL="777230" lvl="1" indent="-388615" algn="l">
              <a:lnSpc>
                <a:spcPts val="59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MongoDB</a:t>
            </a:r>
          </a:p>
          <a:p>
            <a:pPr marL="777230" lvl="1" indent="-388615" algn="l">
              <a:lnSpc>
                <a:spcPts val="59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Jupyter Notebook</a:t>
            </a:r>
          </a:p>
          <a:p>
            <a:pPr marL="777230" lvl="1" indent="-388615" algn="l">
              <a:lnSpc>
                <a:spcPts val="59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Python</a:t>
            </a:r>
          </a:p>
          <a:p>
            <a:pPr marL="777230" lvl="1" indent="-388615" algn="l">
              <a:lnSpc>
                <a:spcPts val="59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VS Code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12/17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231063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5" y="0"/>
                </a:lnTo>
                <a:lnTo>
                  <a:pt x="1153545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flipV="1">
            <a:off x="2675181" y="708528"/>
            <a:ext cx="8555883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0770B17B-0612-1304-394A-DAE95E33315F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73D795F-1306-A04D-1733-D169A2A66376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11A1889-3194-6E4B-A1B9-3A2C2510CE59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FFFC1EF-D72C-47C8-2EC0-0008E7332BD1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4602BAB-6537-0920-6EB0-C03B3F639387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102801" y="1738404"/>
          <a:ext cx="9238193" cy="6810193"/>
        </p:xfrm>
        <a:graphic>
          <a:graphicData uri="http://schemas.openxmlformats.org/drawingml/2006/table">
            <a:tbl>
              <a:tblPr/>
              <a:tblGrid>
                <a:gridCol w="2204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1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550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Technologies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Hamza Rauf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Shamail Aamir Khan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Eman Furrukh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56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Javascript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56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React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56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Express.js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56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Node.js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556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Python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556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MongoDB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56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Figma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556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Github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556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MS Word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464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MS Powerpoint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E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2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1759320" y="4444029"/>
            <a:ext cx="5356166" cy="1813560"/>
            <a:chOff x="0" y="0"/>
            <a:chExt cx="7141555" cy="2418080"/>
          </a:xfrm>
        </p:grpSpPr>
        <p:sp>
          <p:nvSpPr>
            <p:cNvPr id="4" name="TextBox 4"/>
            <p:cNvSpPr txBox="1"/>
            <p:nvPr/>
          </p:nvSpPr>
          <p:spPr>
            <a:xfrm>
              <a:off x="0" y="47625"/>
              <a:ext cx="6178246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Skill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69763" y="1256665"/>
              <a:ext cx="6771792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EEB22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Assessment</a:t>
              </a: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13/17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178420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5" y="0"/>
                </a:lnTo>
                <a:lnTo>
                  <a:pt x="1153545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2675181" y="708528"/>
            <a:ext cx="9503240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E04F62-6A80-4DF4-E3E6-760E1C2364A2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AF66629-C4A5-2B5D-F5E4-98B96169472C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3BAA627-AB34-A5D3-69DA-B90566445B62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51B50-494B-9796-6D3D-8D575A7B9F7C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991EE8-8A81-9F27-C75B-D0682AFD22F7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6687" y="4474315"/>
            <a:ext cx="4279781" cy="951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5"/>
              </a:lnSpc>
            </a:pPr>
            <a:r>
              <a:rPr lang="en-US" sz="65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Timeline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14/17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37024" y="9301745"/>
            <a:ext cx="18575629" cy="1167954"/>
            <a:chOff x="0" y="0"/>
            <a:chExt cx="4892347" cy="3076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92347" cy="307609"/>
            </a:xfrm>
            <a:custGeom>
              <a:avLst/>
              <a:gdLst/>
              <a:ahLst/>
              <a:cxnLst/>
              <a:rect l="l" t="t" r="r" b="b"/>
              <a:pathLst>
                <a:path w="4892347" h="307609">
                  <a:moveTo>
                    <a:pt x="0" y="0"/>
                  </a:moveTo>
                  <a:lnTo>
                    <a:pt x="4892347" y="0"/>
                  </a:lnTo>
                  <a:lnTo>
                    <a:pt x="4892347" y="307609"/>
                  </a:lnTo>
                  <a:lnTo>
                    <a:pt x="0" y="307609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4892347" cy="288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6201792" y="1273790"/>
            <a:ext cx="8995832" cy="7894605"/>
          </a:xfrm>
          <a:prstGeom prst="rect">
            <a:avLst/>
          </a:prstGeom>
          <a:solidFill>
            <a:srgbClr val="FDF7F0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342257" y="1488453"/>
            <a:ext cx="5545016" cy="326655"/>
            <a:chOff x="0" y="0"/>
            <a:chExt cx="1786197" cy="1052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86197" cy="105224"/>
            </a:xfrm>
            <a:custGeom>
              <a:avLst/>
              <a:gdLst/>
              <a:ahLst/>
              <a:cxnLst/>
              <a:rect l="l" t="t" r="r" b="b"/>
              <a:pathLst>
                <a:path w="1786197" h="105224">
                  <a:moveTo>
                    <a:pt x="0" y="0"/>
                  </a:moveTo>
                  <a:lnTo>
                    <a:pt x="1786197" y="0"/>
                  </a:lnTo>
                  <a:lnTo>
                    <a:pt x="1786197" y="105224"/>
                  </a:lnTo>
                  <a:lnTo>
                    <a:pt x="0" y="105224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786197" cy="152849"/>
            </a:xfrm>
            <a:prstGeom prst="rect">
              <a:avLst/>
            </a:prstGeom>
          </p:spPr>
          <p:txBody>
            <a:bodyPr lIns="48660" tIns="48660" rIns="48660" bIns="4866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352230" y="1996037"/>
            <a:ext cx="459680" cy="1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5"/>
              </a:lnSpc>
              <a:spcBef>
                <a:spcPct val="0"/>
              </a:spcBef>
            </a:pPr>
            <a:r>
              <a:rPr lang="en-US" sz="1053">
                <a:solidFill>
                  <a:srgbClr val="151F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87293" y="1517889"/>
            <a:ext cx="1444670" cy="24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1"/>
              </a:lnSpc>
              <a:spcBef>
                <a:spcPct val="0"/>
              </a:spcBef>
            </a:pPr>
            <a:r>
              <a:rPr lang="en-US" sz="1436" spc="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ITERATION</a:t>
            </a:r>
            <a:r>
              <a:rPr lang="en-US" sz="1436" u="none" spc="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62957" y="1517889"/>
            <a:ext cx="1444670" cy="24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1"/>
              </a:lnSpc>
              <a:spcBef>
                <a:spcPct val="0"/>
              </a:spcBef>
            </a:pPr>
            <a:r>
              <a:rPr lang="en-US" sz="1436" spc="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ITERATION</a:t>
            </a:r>
            <a:r>
              <a:rPr lang="en-US" sz="1436" u="none" spc="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60982" y="1517889"/>
            <a:ext cx="1444670" cy="24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1"/>
              </a:lnSpc>
              <a:spcBef>
                <a:spcPct val="0"/>
              </a:spcBef>
            </a:pPr>
            <a:r>
              <a:rPr lang="en-US" sz="1436" spc="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ITERATION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68478" y="1996037"/>
            <a:ext cx="452807" cy="1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5"/>
              </a:lnSpc>
              <a:spcBef>
                <a:spcPct val="0"/>
              </a:spcBef>
            </a:pPr>
            <a:r>
              <a:rPr lang="en-US" sz="1053">
                <a:solidFill>
                  <a:srgbClr val="151F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35711" y="1996037"/>
            <a:ext cx="469942" cy="1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5"/>
              </a:lnSpc>
              <a:spcBef>
                <a:spcPct val="0"/>
              </a:spcBef>
            </a:pPr>
            <a:r>
              <a:rPr lang="en-US" sz="1053">
                <a:solidFill>
                  <a:srgbClr val="151F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77321" y="1996037"/>
            <a:ext cx="464613" cy="1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5"/>
              </a:lnSpc>
              <a:spcBef>
                <a:spcPct val="0"/>
              </a:spcBef>
            </a:pPr>
            <a:r>
              <a:rPr lang="en-US" sz="1053">
                <a:solidFill>
                  <a:srgbClr val="151F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Sept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27308" y="1996037"/>
            <a:ext cx="461253" cy="1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5"/>
              </a:lnSpc>
              <a:spcBef>
                <a:spcPct val="0"/>
              </a:spcBef>
            </a:pPr>
            <a:r>
              <a:rPr lang="en-US" sz="1053">
                <a:solidFill>
                  <a:srgbClr val="151F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85181" y="1996037"/>
            <a:ext cx="463475" cy="1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5"/>
              </a:lnSpc>
              <a:spcBef>
                <a:spcPct val="0"/>
              </a:spcBef>
            </a:pPr>
            <a:r>
              <a:rPr lang="en-US" sz="1053">
                <a:solidFill>
                  <a:srgbClr val="151F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05588" y="1996037"/>
            <a:ext cx="457369" cy="1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5"/>
              </a:lnSpc>
              <a:spcBef>
                <a:spcPct val="0"/>
              </a:spcBef>
            </a:pPr>
            <a:r>
              <a:rPr lang="en-US" sz="1053">
                <a:solidFill>
                  <a:srgbClr val="151F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98102" y="1996037"/>
            <a:ext cx="448869" cy="1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5"/>
              </a:lnSpc>
              <a:spcBef>
                <a:spcPct val="0"/>
              </a:spcBef>
            </a:pPr>
            <a:r>
              <a:rPr lang="en-US" sz="1053">
                <a:solidFill>
                  <a:srgbClr val="151F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25463" y="1996037"/>
            <a:ext cx="451265" cy="1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5"/>
              </a:lnSpc>
              <a:spcBef>
                <a:spcPct val="0"/>
              </a:spcBef>
            </a:pPr>
            <a:r>
              <a:rPr lang="en-US" sz="1053">
                <a:solidFill>
                  <a:srgbClr val="151F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June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10338" y="1996037"/>
            <a:ext cx="467665" cy="1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5"/>
              </a:lnSpc>
              <a:spcBef>
                <a:spcPct val="0"/>
              </a:spcBef>
            </a:pPr>
            <a:r>
              <a:rPr lang="en-US" sz="1053">
                <a:solidFill>
                  <a:srgbClr val="151F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63484" y="1996037"/>
            <a:ext cx="458542" cy="1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75"/>
              </a:lnSpc>
              <a:spcBef>
                <a:spcPct val="0"/>
              </a:spcBef>
            </a:pPr>
            <a:r>
              <a:rPr lang="en-US" sz="1053">
                <a:solidFill>
                  <a:srgbClr val="151F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52127" y="1517889"/>
            <a:ext cx="1444670" cy="24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1"/>
              </a:lnSpc>
              <a:spcBef>
                <a:spcPct val="0"/>
              </a:spcBef>
            </a:pPr>
            <a:r>
              <a:rPr lang="en-US" sz="1436" spc="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ITERATION 4</a:t>
            </a:r>
          </a:p>
        </p:txBody>
      </p:sp>
      <p:sp>
        <p:nvSpPr>
          <p:cNvPr id="28" name="AutoShape 28"/>
          <p:cNvSpPr/>
          <p:nvPr/>
        </p:nvSpPr>
        <p:spPr>
          <a:xfrm>
            <a:off x="6476118" y="2275339"/>
            <a:ext cx="2607488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6476118" y="4329076"/>
            <a:ext cx="2792125" cy="55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FORM-BASED RECOMMENDATION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476118" y="3407054"/>
            <a:ext cx="2792125" cy="2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SCRAPING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476118" y="2897543"/>
            <a:ext cx="2792125" cy="2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PROTOTYPING (FIGMA)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76118" y="2388032"/>
            <a:ext cx="2792125" cy="2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UI/UX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76118" y="4960163"/>
            <a:ext cx="2545141" cy="2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476118" y="3924489"/>
            <a:ext cx="2792125" cy="2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CHATBOT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939771" y="1664361"/>
            <a:ext cx="1617834" cy="39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2"/>
              </a:lnSpc>
              <a:spcBef>
                <a:spcPct val="0"/>
              </a:spcBef>
            </a:pPr>
            <a:r>
              <a:rPr lang="en-US" sz="2394" spc="644">
                <a:solidFill>
                  <a:srgbClr val="EEB2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TASKS</a:t>
            </a:r>
          </a:p>
        </p:txBody>
      </p:sp>
      <p:sp>
        <p:nvSpPr>
          <p:cNvPr id="36" name="AutoShape 36"/>
          <p:cNvSpPr/>
          <p:nvPr/>
        </p:nvSpPr>
        <p:spPr>
          <a:xfrm flipV="1">
            <a:off x="6472498" y="1483891"/>
            <a:ext cx="2611108" cy="4562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6472498" y="6024458"/>
            <a:ext cx="2545141" cy="2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PANORAMAS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76118" y="6494559"/>
            <a:ext cx="2792125" cy="2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CUSTOMIZED TRIP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472498" y="6987722"/>
            <a:ext cx="2545141" cy="2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BOOKING SYSTEMS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472498" y="7520927"/>
            <a:ext cx="2545141" cy="2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PAYMENT METHODS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72498" y="8053915"/>
            <a:ext cx="2545141" cy="2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TESTING/DEBUGGING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72498" y="8560543"/>
            <a:ext cx="2545141" cy="27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DEPLOYMENT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472498" y="5348155"/>
            <a:ext cx="2545141" cy="55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PRE-PLANNED TRIP</a:t>
            </a:r>
          </a:p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607">
                <a:solidFill>
                  <a:srgbClr val="151F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(RECOMMENDED)</a:t>
            </a:r>
          </a:p>
        </p:txBody>
      </p:sp>
      <p:sp>
        <p:nvSpPr>
          <p:cNvPr id="44" name="AutoShape 44"/>
          <p:cNvSpPr/>
          <p:nvPr/>
        </p:nvSpPr>
        <p:spPr>
          <a:xfrm flipH="1">
            <a:off x="10671743" y="1815108"/>
            <a:ext cx="19946" cy="7124706"/>
          </a:xfrm>
          <a:prstGeom prst="line">
            <a:avLst/>
          </a:prstGeom>
          <a:ln w="47625" cap="rnd">
            <a:solidFill>
              <a:srgbClr val="FFE3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5" name="AutoShape 45"/>
          <p:cNvSpPr/>
          <p:nvPr/>
        </p:nvSpPr>
        <p:spPr>
          <a:xfrm>
            <a:off x="9472303" y="3050401"/>
            <a:ext cx="1044788" cy="0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7" name="AutoShape 47"/>
          <p:cNvSpPr/>
          <p:nvPr/>
        </p:nvSpPr>
        <p:spPr>
          <a:xfrm>
            <a:off x="9990578" y="4074069"/>
            <a:ext cx="1404304" cy="0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AutoShape 48"/>
          <p:cNvSpPr/>
          <p:nvPr/>
        </p:nvSpPr>
        <p:spPr>
          <a:xfrm>
            <a:off x="10802935" y="5127991"/>
            <a:ext cx="1183895" cy="0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AutoShape 49"/>
          <p:cNvSpPr/>
          <p:nvPr/>
        </p:nvSpPr>
        <p:spPr>
          <a:xfrm>
            <a:off x="10802935" y="4620075"/>
            <a:ext cx="1183895" cy="0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51"/>
          <p:cNvSpPr/>
          <p:nvPr/>
        </p:nvSpPr>
        <p:spPr>
          <a:xfrm>
            <a:off x="13638198" y="7658100"/>
            <a:ext cx="760087" cy="0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52"/>
          <p:cNvSpPr/>
          <p:nvPr/>
        </p:nvSpPr>
        <p:spPr>
          <a:xfrm>
            <a:off x="13600857" y="8710123"/>
            <a:ext cx="1144118" cy="0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" name="AutoShape 54"/>
          <p:cNvSpPr/>
          <p:nvPr/>
        </p:nvSpPr>
        <p:spPr>
          <a:xfrm>
            <a:off x="12098102" y="1815108"/>
            <a:ext cx="0" cy="7124706"/>
          </a:xfrm>
          <a:prstGeom prst="line">
            <a:avLst/>
          </a:prstGeom>
          <a:ln w="47625" cap="rnd">
            <a:solidFill>
              <a:srgbClr val="FFE3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5" name="AutoShape 55"/>
          <p:cNvSpPr/>
          <p:nvPr/>
        </p:nvSpPr>
        <p:spPr>
          <a:xfrm>
            <a:off x="13504515" y="1815108"/>
            <a:ext cx="1137" cy="7124706"/>
          </a:xfrm>
          <a:prstGeom prst="line">
            <a:avLst/>
          </a:prstGeom>
          <a:ln w="47625" cap="rnd">
            <a:solidFill>
              <a:srgbClr val="FFE3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" name="AutoShape 56"/>
          <p:cNvSpPr/>
          <p:nvPr/>
        </p:nvSpPr>
        <p:spPr>
          <a:xfrm>
            <a:off x="9491914" y="2536857"/>
            <a:ext cx="5245702" cy="0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7" name="AutoShape 57"/>
          <p:cNvSpPr/>
          <p:nvPr/>
        </p:nvSpPr>
        <p:spPr>
          <a:xfrm>
            <a:off x="12755774" y="6662387"/>
            <a:ext cx="1262468" cy="0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8" name="AutoShape 58"/>
          <p:cNvSpPr/>
          <p:nvPr/>
        </p:nvSpPr>
        <p:spPr>
          <a:xfrm>
            <a:off x="12755774" y="7173320"/>
            <a:ext cx="1262468" cy="0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9" name="AutoShape 59"/>
          <p:cNvSpPr/>
          <p:nvPr/>
        </p:nvSpPr>
        <p:spPr>
          <a:xfrm>
            <a:off x="9440150" y="8195187"/>
            <a:ext cx="5304825" cy="8309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0" name="AutoShape 60"/>
          <p:cNvSpPr/>
          <p:nvPr/>
        </p:nvSpPr>
        <p:spPr>
          <a:xfrm flipH="1">
            <a:off x="9342257" y="1844681"/>
            <a:ext cx="9973" cy="7095133"/>
          </a:xfrm>
          <a:prstGeom prst="line">
            <a:avLst/>
          </a:prstGeom>
          <a:ln w="47625" cap="rnd">
            <a:solidFill>
              <a:srgbClr val="FFE3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1" name="AutoShape 61"/>
          <p:cNvSpPr/>
          <p:nvPr/>
        </p:nvSpPr>
        <p:spPr>
          <a:xfrm flipH="1">
            <a:off x="14850778" y="1844685"/>
            <a:ext cx="22810" cy="7095130"/>
          </a:xfrm>
          <a:prstGeom prst="line">
            <a:avLst/>
          </a:prstGeom>
          <a:ln w="47625" cap="rnd">
            <a:solidFill>
              <a:srgbClr val="FFE3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2" name="AutoShape 62"/>
          <p:cNvSpPr/>
          <p:nvPr/>
        </p:nvSpPr>
        <p:spPr>
          <a:xfrm>
            <a:off x="9342257" y="2270777"/>
            <a:ext cx="5545016" cy="4562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3" name="AutoShape 63"/>
          <p:cNvSpPr/>
          <p:nvPr/>
        </p:nvSpPr>
        <p:spPr>
          <a:xfrm>
            <a:off x="6472501" y="2768767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4" name="AutoShape 64"/>
          <p:cNvSpPr/>
          <p:nvPr/>
        </p:nvSpPr>
        <p:spPr>
          <a:xfrm>
            <a:off x="6472501" y="3295576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5" name="AutoShape 65"/>
          <p:cNvSpPr/>
          <p:nvPr/>
        </p:nvSpPr>
        <p:spPr>
          <a:xfrm>
            <a:off x="6472498" y="3811645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6" name="AutoShape 66"/>
          <p:cNvSpPr/>
          <p:nvPr/>
        </p:nvSpPr>
        <p:spPr>
          <a:xfrm>
            <a:off x="6472501" y="4325717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7" name="AutoShape 67"/>
          <p:cNvSpPr/>
          <p:nvPr/>
        </p:nvSpPr>
        <p:spPr>
          <a:xfrm>
            <a:off x="6472501" y="4887062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>
            <a:off x="6472501" y="5326549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9" name="AutoShape 69"/>
          <p:cNvSpPr/>
          <p:nvPr/>
        </p:nvSpPr>
        <p:spPr>
          <a:xfrm>
            <a:off x="6472501" y="5938986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0" name="AutoShape 70"/>
          <p:cNvSpPr/>
          <p:nvPr/>
        </p:nvSpPr>
        <p:spPr>
          <a:xfrm>
            <a:off x="6472498" y="6865754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1" name="AutoShape 71"/>
          <p:cNvSpPr/>
          <p:nvPr/>
        </p:nvSpPr>
        <p:spPr>
          <a:xfrm>
            <a:off x="6472498" y="6409086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2" name="AutoShape 72"/>
          <p:cNvSpPr/>
          <p:nvPr/>
        </p:nvSpPr>
        <p:spPr>
          <a:xfrm>
            <a:off x="6472498" y="7408083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" name="AutoShape 73"/>
          <p:cNvSpPr/>
          <p:nvPr/>
        </p:nvSpPr>
        <p:spPr>
          <a:xfrm>
            <a:off x="6472498" y="7931948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4" name="AutoShape 74"/>
          <p:cNvSpPr/>
          <p:nvPr/>
        </p:nvSpPr>
        <p:spPr>
          <a:xfrm>
            <a:off x="6472498" y="8939815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5" name="AutoShape 75"/>
          <p:cNvSpPr/>
          <p:nvPr/>
        </p:nvSpPr>
        <p:spPr>
          <a:xfrm>
            <a:off x="6472498" y="8475070"/>
            <a:ext cx="8398490" cy="0"/>
          </a:xfrm>
          <a:prstGeom prst="line">
            <a:avLst/>
          </a:prstGeom>
          <a:ln w="9525" cap="flat">
            <a:solidFill>
              <a:srgbClr val="151F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1" name="Freeform 81"/>
          <p:cNvSpPr/>
          <p:nvPr/>
        </p:nvSpPr>
        <p:spPr>
          <a:xfrm>
            <a:off x="13108409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2" name="AutoShape 82"/>
          <p:cNvSpPr/>
          <p:nvPr/>
        </p:nvSpPr>
        <p:spPr>
          <a:xfrm>
            <a:off x="2675181" y="708528"/>
            <a:ext cx="10433228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3" name="Group 18">
            <a:extLst>
              <a:ext uri="{FF2B5EF4-FFF2-40B4-BE49-F238E27FC236}">
                <a16:creationId xmlns:a16="http://schemas.microsoft.com/office/drawing/2014/main" id="{9AF7BD2E-EA92-8B73-7F67-A5F34AB5D195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AC914BF8-8255-3615-AB37-3F746B0B3B3D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9D8E0E13-85F7-DC3F-4D47-7945865F64C0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859337AC-D473-00F7-379F-9D9A4A1F1F33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AE441DC9-911F-779A-7ED7-55C4178D3774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8" name="AutoShape 45">
            <a:extLst>
              <a:ext uri="{FF2B5EF4-FFF2-40B4-BE49-F238E27FC236}">
                <a16:creationId xmlns:a16="http://schemas.microsoft.com/office/drawing/2014/main" id="{C188F5C9-13D8-83A9-C0A3-665BF708B6D4}"/>
              </a:ext>
            </a:extLst>
          </p:cNvPr>
          <p:cNvSpPr/>
          <p:nvPr/>
        </p:nvSpPr>
        <p:spPr>
          <a:xfrm>
            <a:off x="9469339" y="3556593"/>
            <a:ext cx="1091158" cy="5967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9" name="AutoShape 45">
            <a:extLst>
              <a:ext uri="{FF2B5EF4-FFF2-40B4-BE49-F238E27FC236}">
                <a16:creationId xmlns:a16="http://schemas.microsoft.com/office/drawing/2014/main" id="{1A06503F-E644-CBB7-5E11-AC87A04D080F}"/>
              </a:ext>
            </a:extLst>
          </p:cNvPr>
          <p:cNvSpPr/>
          <p:nvPr/>
        </p:nvSpPr>
        <p:spPr>
          <a:xfrm>
            <a:off x="12257114" y="5621943"/>
            <a:ext cx="1077014" cy="3275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0" name="AutoShape 45">
            <a:extLst>
              <a:ext uri="{FF2B5EF4-FFF2-40B4-BE49-F238E27FC236}">
                <a16:creationId xmlns:a16="http://schemas.microsoft.com/office/drawing/2014/main" id="{B025A834-7E6F-4CA0-8D45-02BAABC902E3}"/>
              </a:ext>
            </a:extLst>
          </p:cNvPr>
          <p:cNvSpPr/>
          <p:nvPr/>
        </p:nvSpPr>
        <p:spPr>
          <a:xfrm flipV="1">
            <a:off x="12242783" y="6200097"/>
            <a:ext cx="1102708" cy="1"/>
          </a:xfrm>
          <a:prstGeom prst="line">
            <a:avLst/>
          </a:prstGeom>
          <a:ln w="133350" cap="rnd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25226" y="1820793"/>
            <a:ext cx="5437548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 Division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48632" y="3410129"/>
            <a:ext cx="7395368" cy="1541527"/>
            <a:chOff x="0" y="0"/>
            <a:chExt cx="9860490" cy="2055369"/>
          </a:xfrm>
        </p:grpSpPr>
        <p:sp>
          <p:nvSpPr>
            <p:cNvPr id="4" name="TextBox 4"/>
            <p:cNvSpPr txBox="1"/>
            <p:nvPr/>
          </p:nvSpPr>
          <p:spPr>
            <a:xfrm>
              <a:off x="0" y="702818"/>
              <a:ext cx="9860490" cy="1352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54545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Chatbot</a:t>
              </a:r>
            </a:p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54545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User Customization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695659" cy="62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51"/>
                </a:lnSpc>
              </a:pPr>
              <a:r>
                <a:rPr lang="en-US" sz="3199">
                  <a:solidFill>
                    <a:srgbClr val="EEB22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Shamail Aamir Khan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63932" y="3410129"/>
            <a:ext cx="7395368" cy="1541527"/>
            <a:chOff x="0" y="0"/>
            <a:chExt cx="9860490" cy="2055369"/>
          </a:xfrm>
        </p:grpSpPr>
        <p:sp>
          <p:nvSpPr>
            <p:cNvPr id="7" name="TextBox 7"/>
            <p:cNvSpPr txBox="1"/>
            <p:nvPr/>
          </p:nvSpPr>
          <p:spPr>
            <a:xfrm>
              <a:off x="0" y="702818"/>
              <a:ext cx="9860490" cy="1352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54545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Form-Based Recommendation</a:t>
              </a:r>
            </a:p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54545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Challenges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5695659" cy="62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51"/>
                </a:lnSpc>
              </a:pPr>
              <a:r>
                <a:rPr lang="en-US" sz="3199">
                  <a:solidFill>
                    <a:srgbClr val="EEB22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Hamza Rauf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48632" y="6225571"/>
            <a:ext cx="7395368" cy="1541527"/>
            <a:chOff x="0" y="0"/>
            <a:chExt cx="9860490" cy="205536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02818"/>
              <a:ext cx="9860490" cy="1352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54545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Recommended Pre-Planned Trips</a:t>
              </a:r>
            </a:p>
            <a:p>
              <a:pPr marL="647694" lvl="1" indent="-323847" algn="l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54545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Panoramas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5695659" cy="62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51"/>
                </a:lnSpc>
              </a:pPr>
              <a:r>
                <a:rPr lang="en-US" sz="3199">
                  <a:solidFill>
                    <a:srgbClr val="EEB22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Eman Furrukh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89611" y="558414"/>
            <a:ext cx="1485569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01800" y="548318"/>
            <a:ext cx="732187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15/17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108022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2675181" y="708528"/>
            <a:ext cx="11432841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931B859E-1127-ACE5-CA36-866E4F257AD3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17C5F4AD-CFC4-C69D-2A3A-B75C41B66FD1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8E9E913-2DD5-C1EB-2611-ACDC186D3A9B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70BCB62E-7B48-F0AC-38A3-DC782AA81646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1B272591-1516-DF31-3993-9FA47BDA185D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924940" y="567939"/>
            <a:ext cx="2009048" cy="31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41"/>
              </a:lnSpc>
            </a:pPr>
            <a:r>
              <a:rPr lang="en-US" sz="2199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16/17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150790" y="2442608"/>
            <a:ext cx="6210249" cy="5253991"/>
          </a:xfrm>
          <a:custGeom>
            <a:avLst/>
            <a:gdLst/>
            <a:ahLst/>
            <a:cxnLst/>
            <a:rect l="l" t="t" r="r" b="b"/>
            <a:pathLst>
              <a:path w="6210249" h="5253991">
                <a:moveTo>
                  <a:pt x="0" y="0"/>
                </a:moveTo>
                <a:lnTo>
                  <a:pt x="6210249" y="0"/>
                </a:lnTo>
                <a:lnTo>
                  <a:pt x="6210249" y="5253991"/>
                </a:lnTo>
                <a:lnTo>
                  <a:pt x="0" y="525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99" b="-53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993817" y="437011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359339" y="4663839"/>
            <a:ext cx="4444912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9611" y="567939"/>
            <a:ext cx="1529883" cy="31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1"/>
              </a:lnSpc>
            </a:pPr>
            <a:r>
              <a:rPr lang="en-US" sz="2199" spc="19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719495" y="713862"/>
            <a:ext cx="12205445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FB1E025F-2A73-5403-4264-CA818B8D5C30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46C2CACA-AF2B-C55D-A4AE-4F196F875CBC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0D39079-D24A-1046-A0B4-3F29B6D7751D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BE245E6D-2A9E-DEFA-C6FB-986A8CFD02C2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1125059D-2E0A-B840-03C5-73527FCB246E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6438" y="4162824"/>
            <a:ext cx="6094146" cy="1813560"/>
            <a:chOff x="0" y="0"/>
            <a:chExt cx="8125528" cy="2418080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6109083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Thank You,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56665"/>
              <a:ext cx="8125528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EEB22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Any Questions?</a:t>
              </a: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89611" y="558414"/>
            <a:ext cx="1447808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17/17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50790" y="2442608"/>
            <a:ext cx="6210249" cy="5253991"/>
          </a:xfrm>
          <a:custGeom>
            <a:avLst/>
            <a:gdLst/>
            <a:ahLst/>
            <a:cxnLst/>
            <a:rect l="l" t="t" r="r" b="b"/>
            <a:pathLst>
              <a:path w="6210249" h="5253991">
                <a:moveTo>
                  <a:pt x="0" y="0"/>
                </a:moveTo>
                <a:lnTo>
                  <a:pt x="6210249" y="0"/>
                </a:lnTo>
                <a:lnTo>
                  <a:pt x="6210249" y="5253991"/>
                </a:lnTo>
                <a:lnTo>
                  <a:pt x="0" y="525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99" b="-53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932843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2637419" y="708528"/>
            <a:ext cx="13295424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7024" y="9276080"/>
            <a:ext cx="18575629" cy="1193620"/>
            <a:chOff x="0" y="0"/>
            <a:chExt cx="4892347" cy="3143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92347" cy="314369"/>
            </a:xfrm>
            <a:custGeom>
              <a:avLst/>
              <a:gdLst/>
              <a:ahLst/>
              <a:cxnLst/>
              <a:rect l="l" t="t" r="r" b="b"/>
              <a:pathLst>
                <a:path w="4892347" h="314369">
                  <a:moveTo>
                    <a:pt x="0" y="0"/>
                  </a:moveTo>
                  <a:lnTo>
                    <a:pt x="4892347" y="0"/>
                  </a:lnTo>
                  <a:lnTo>
                    <a:pt x="4892347" y="314369"/>
                  </a:lnTo>
                  <a:lnTo>
                    <a:pt x="0" y="314369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892347" cy="295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499947" y="3583938"/>
            <a:ext cx="4759353" cy="5253991"/>
          </a:xfrm>
          <a:custGeom>
            <a:avLst/>
            <a:gdLst/>
            <a:ahLst/>
            <a:cxnLst/>
            <a:rect l="l" t="t" r="r" b="b"/>
            <a:pathLst>
              <a:path w="4759353" h="5253991">
                <a:moveTo>
                  <a:pt x="0" y="0"/>
                </a:moveTo>
                <a:lnTo>
                  <a:pt x="4759353" y="0"/>
                </a:lnTo>
                <a:lnTo>
                  <a:pt x="4759353" y="5253992"/>
                </a:lnTo>
                <a:lnTo>
                  <a:pt x="0" y="525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16" t="-5399" r="-16468" b="-53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32456" y="1528025"/>
            <a:ext cx="4581812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17/17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95993"/>
            <a:ext cx="15905287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TravelPerk (2024), “60+ online travel booking statistics &amp; trends”, 2024 Article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Link: </a:t>
            </a:r>
            <a:r>
              <a:rPr lang="en-US" sz="3000" u="sng">
                <a:solidFill>
                  <a:srgbClr val="6E96F9"/>
                </a:solidFill>
                <a:latin typeface="Open Sauce"/>
                <a:ea typeface="Open Sauce"/>
                <a:cs typeface="Open Sauce"/>
                <a:sym typeface="Open Sauce"/>
                <a:hlinkClick r:id="rId3" tooltip="https://www.travelperk.com/blog/online-travel-booking-statistics/"/>
              </a:rPr>
              <a:t>https://www.travelperk.com/blog/online-travel-booking-statistics/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5850" y="3986530"/>
            <a:ext cx="12081058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1: “Travelers spent over 5 hours consuming online travel content to seek inspiration and plan their trip in the 45 days before finally booking their journey.”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2: “One of the biggest factors hampering travel bookings was the lack of transparency. Comparing too many options is challenging and becomes a roadblock.”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3: “60% of surveyed travelers believed travel options were filled with hidden costs and were not upfront enough.”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9193131F-1A64-5F22-9567-73B061225BA9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483B4592-04BC-8097-4732-77C42FB132DA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E559EDF7-525E-62B2-AAE8-0FF12E0F95D4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CC561202-DE4D-B328-3260-5050A69D5E93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7EEAD934-A813-0C44-67A7-4B6A29E31D7A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7">
            <a:extLst>
              <a:ext uri="{FF2B5EF4-FFF2-40B4-BE49-F238E27FC236}">
                <a16:creationId xmlns:a16="http://schemas.microsoft.com/office/drawing/2014/main" id="{923D03E0-3BED-606B-4C27-AB82E69003B9}"/>
              </a:ext>
            </a:extLst>
          </p:cNvPr>
          <p:cNvSpPr/>
          <p:nvPr/>
        </p:nvSpPr>
        <p:spPr>
          <a:xfrm>
            <a:off x="15932843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8">
            <a:extLst>
              <a:ext uri="{FF2B5EF4-FFF2-40B4-BE49-F238E27FC236}">
                <a16:creationId xmlns:a16="http://schemas.microsoft.com/office/drawing/2014/main" id="{9181A10B-4D42-A376-CCA6-A8295D4A971C}"/>
              </a:ext>
            </a:extLst>
          </p:cNvPr>
          <p:cNvSpPr/>
          <p:nvPr/>
        </p:nvSpPr>
        <p:spPr>
          <a:xfrm>
            <a:off x="2637419" y="708528"/>
            <a:ext cx="13295424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97750" y="4164757"/>
            <a:ext cx="16230600" cy="4656006"/>
            <a:chOff x="0" y="0"/>
            <a:chExt cx="21640800" cy="6208008"/>
          </a:xfrm>
        </p:grpSpPr>
        <p:sp>
          <p:nvSpPr>
            <p:cNvPr id="4" name="AutoShape 4"/>
            <p:cNvSpPr/>
            <p:nvPr/>
          </p:nvSpPr>
          <p:spPr>
            <a:xfrm flipV="1">
              <a:off x="0" y="993951"/>
              <a:ext cx="21640800" cy="0"/>
            </a:xfrm>
            <a:prstGeom prst="line">
              <a:avLst/>
            </a:prstGeom>
            <a:ln w="12700" cap="flat">
              <a:solidFill>
                <a:srgbClr val="EEB22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0" y="2354704"/>
              <a:ext cx="21640800" cy="0"/>
            </a:xfrm>
            <a:prstGeom prst="line">
              <a:avLst/>
            </a:prstGeom>
            <a:ln w="12700" cap="flat">
              <a:solidFill>
                <a:srgbClr val="EEB22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0" y="3710492"/>
              <a:ext cx="21640800" cy="0"/>
            </a:xfrm>
            <a:prstGeom prst="line">
              <a:avLst/>
            </a:prstGeom>
            <a:ln w="12700" cap="flat">
              <a:solidFill>
                <a:srgbClr val="EEB22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0" y="5066281"/>
              <a:ext cx="21640800" cy="0"/>
            </a:xfrm>
            <a:prstGeom prst="line">
              <a:avLst/>
            </a:prstGeom>
            <a:ln w="12700" cap="flat">
              <a:solidFill>
                <a:srgbClr val="EEB22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10826750" y="26"/>
              <a:ext cx="25400" cy="6207956"/>
            </a:xfrm>
            <a:prstGeom prst="line">
              <a:avLst/>
            </a:prstGeom>
            <a:ln w="12700" cap="flat">
              <a:solidFill>
                <a:srgbClr val="EEB22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4288667"/>
            <a:ext cx="410870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1. Problem Statement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44844" y="4288667"/>
            <a:ext cx="106669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slide 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031372" y="7342914"/>
            <a:ext cx="1227928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slide 14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44844" y="5309231"/>
            <a:ext cx="106669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slide 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44844" y="6326072"/>
            <a:ext cx="106669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slide 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44844" y="7342914"/>
            <a:ext cx="106669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slide 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5309231"/>
            <a:ext cx="306081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2. Problem Solution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6326072"/>
            <a:ext cx="4992956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3. Goals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7342914"/>
            <a:ext cx="3949184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4. Existing Systems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8359755"/>
            <a:ext cx="410870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5. Scope &amp; Modules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70768" y="5309231"/>
            <a:ext cx="410870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7. Tools &amp; Technology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70768" y="7342914"/>
            <a:ext cx="410870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9. Timeline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70768" y="6326072"/>
            <a:ext cx="410870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8. Skills Assessment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051759" y="8359755"/>
            <a:ext cx="1227928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slide 15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031372" y="4288667"/>
            <a:ext cx="1227928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slide 11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031372" y="5309231"/>
            <a:ext cx="1227928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slide 12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807257" y="8359755"/>
            <a:ext cx="1270953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slide 10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70768" y="4286333"/>
            <a:ext cx="3949184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6. Process Flow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070768" y="8359755"/>
            <a:ext cx="410870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10. Work Division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031372" y="6328406"/>
            <a:ext cx="1227928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slide 13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458094" y="1608816"/>
            <a:ext cx="7958193" cy="1825959"/>
            <a:chOff x="0" y="0"/>
            <a:chExt cx="10610924" cy="2434613"/>
          </a:xfrm>
        </p:grpSpPr>
        <p:sp>
          <p:nvSpPr>
            <p:cNvPr id="39" name="TextBox 39"/>
            <p:cNvSpPr txBox="1"/>
            <p:nvPr/>
          </p:nvSpPr>
          <p:spPr>
            <a:xfrm>
              <a:off x="0" y="47625"/>
              <a:ext cx="8919613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Project 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691311" y="1273198"/>
              <a:ext cx="8919613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EEB22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Overview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189611" y="558414"/>
            <a:ext cx="2536966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 spc="1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360944" y="558414"/>
            <a:ext cx="2573043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20"/>
              </a:lnSpc>
            </a:pPr>
            <a:r>
              <a:rPr lang="en-US" sz="20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02/17</a:t>
            </a:r>
          </a:p>
        </p:txBody>
      </p:sp>
      <p:sp>
        <p:nvSpPr>
          <p:cNvPr id="43" name="Freeform 43"/>
          <p:cNvSpPr/>
          <p:nvPr/>
        </p:nvSpPr>
        <p:spPr>
          <a:xfrm>
            <a:off x="2631301" y="421581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5" y="0"/>
                </a:lnTo>
                <a:lnTo>
                  <a:pt x="1153545" y="553701"/>
                </a:lnTo>
                <a:lnTo>
                  <a:pt x="0" y="553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4" name="Group 18">
            <a:extLst>
              <a:ext uri="{FF2B5EF4-FFF2-40B4-BE49-F238E27FC236}">
                <a16:creationId xmlns:a16="http://schemas.microsoft.com/office/drawing/2014/main" id="{E015B27C-5C43-B2D2-075C-79B38CC3DC5B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8E0D08BA-21E8-859D-CF15-9F9CDA37EFA8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6BC2EA61-2CB4-1810-BCBD-2C89066A8D16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725128A7-E773-C4DE-F335-73B5D13D20CE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A0FBA964-54E1-F108-7899-B81B11DF7FA2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7024" y="9276080"/>
            <a:ext cx="18575629" cy="1193620"/>
            <a:chOff x="0" y="0"/>
            <a:chExt cx="4892347" cy="3143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92347" cy="314369"/>
            </a:xfrm>
            <a:custGeom>
              <a:avLst/>
              <a:gdLst/>
              <a:ahLst/>
              <a:cxnLst/>
              <a:rect l="l" t="t" r="r" b="b"/>
              <a:pathLst>
                <a:path w="4892347" h="314369">
                  <a:moveTo>
                    <a:pt x="0" y="0"/>
                  </a:moveTo>
                  <a:lnTo>
                    <a:pt x="4892347" y="0"/>
                  </a:lnTo>
                  <a:lnTo>
                    <a:pt x="4892347" y="314369"/>
                  </a:lnTo>
                  <a:lnTo>
                    <a:pt x="0" y="314369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892347" cy="295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499947" y="3583938"/>
            <a:ext cx="4759353" cy="5253991"/>
          </a:xfrm>
          <a:custGeom>
            <a:avLst/>
            <a:gdLst/>
            <a:ahLst/>
            <a:cxnLst/>
            <a:rect l="l" t="t" r="r" b="b"/>
            <a:pathLst>
              <a:path w="4759353" h="5253991">
                <a:moveTo>
                  <a:pt x="0" y="0"/>
                </a:moveTo>
                <a:lnTo>
                  <a:pt x="4759353" y="0"/>
                </a:lnTo>
                <a:lnTo>
                  <a:pt x="4759353" y="5253992"/>
                </a:lnTo>
                <a:lnTo>
                  <a:pt x="0" y="525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16" t="-5399" r="-16468" b="-53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32456" y="1528025"/>
            <a:ext cx="4581812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17/17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600" y="2660187"/>
            <a:ext cx="12081058" cy="603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latin typeface="DM Sans" pitchFamily="2" charset="0"/>
              </a:rPr>
              <a:t>Research Paper Link:</a:t>
            </a:r>
          </a:p>
          <a:p>
            <a:r>
              <a:rPr lang="en-US" sz="2800" dirty="0">
                <a:latin typeface="DM Sans" pitchFamily="2" charset="0"/>
              </a:rPr>
              <a:t>https://d1wqtxts1xzle7.cloudfront.net/71287773/1002-libre.pdf?1633349130=&amp;response-content-disposition=inline%3B+filename%3DA_Study_of_Factors_Affecting_Travel_Deci.pdf&amp;Expires=1725080865&amp;Signature=LRH1caabEfAYOR6guj56Y78VqwD5paeWuYVUi6SQiAHmiz6qBi473WEjz0m9H84Y7YPBjT7cqyOYlpcmM50TghoWiKvHr1hCLX1j7~b5k0hMt3RRvlq54uB6ygJLRKhJ-8hRYluzvaxIaW8x-FJHn2hkoO4t83GWDOybfA84ne~Stq8TYISinx34PH8VEY0gN9v0JWTa~Mg~v-ienTmNpnfpFg7A5csy7uYW-UbmTrjZQeLPIIl82i7h~44x2~9NQU3tHxYlaruUbHe9SzoqtCITnDph0WjzWMgfhMg97yZD-0cl4vBVgvetKe4NTD3KLhEH8ZHp4PV2AjRAE4n5bw__&amp;Key-Pair-Id=APKAJLOHF5GGSLRBV4ZA </a:t>
            </a:r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9193131F-1A64-5F22-9567-73B061225BA9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483B4592-04BC-8097-4732-77C42FB132DA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E559EDF7-525E-62B2-AAE8-0FF12E0F95D4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CC561202-DE4D-B328-3260-5050A69D5E93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7EEAD934-A813-0C44-67A7-4B6A29E31D7A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7">
            <a:extLst>
              <a:ext uri="{FF2B5EF4-FFF2-40B4-BE49-F238E27FC236}">
                <a16:creationId xmlns:a16="http://schemas.microsoft.com/office/drawing/2014/main" id="{923D03E0-3BED-606B-4C27-AB82E69003B9}"/>
              </a:ext>
            </a:extLst>
          </p:cNvPr>
          <p:cNvSpPr/>
          <p:nvPr/>
        </p:nvSpPr>
        <p:spPr>
          <a:xfrm>
            <a:off x="15932843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8">
            <a:extLst>
              <a:ext uri="{FF2B5EF4-FFF2-40B4-BE49-F238E27FC236}">
                <a16:creationId xmlns:a16="http://schemas.microsoft.com/office/drawing/2014/main" id="{9181A10B-4D42-A376-CCA6-A8295D4A971C}"/>
              </a:ext>
            </a:extLst>
          </p:cNvPr>
          <p:cNvSpPr/>
          <p:nvPr/>
        </p:nvSpPr>
        <p:spPr>
          <a:xfrm>
            <a:off x="2637419" y="708528"/>
            <a:ext cx="13295424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8475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53182" y="2496639"/>
            <a:ext cx="4581812" cy="87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Appendix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89611" y="558414"/>
            <a:ext cx="1447808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17/17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50790" y="2442608"/>
            <a:ext cx="6210249" cy="5253991"/>
          </a:xfrm>
          <a:custGeom>
            <a:avLst/>
            <a:gdLst/>
            <a:ahLst/>
            <a:cxnLst/>
            <a:rect l="l" t="t" r="r" b="b"/>
            <a:pathLst>
              <a:path w="6210249" h="5253991">
                <a:moveTo>
                  <a:pt x="0" y="0"/>
                </a:moveTo>
                <a:lnTo>
                  <a:pt x="6210249" y="0"/>
                </a:lnTo>
                <a:lnTo>
                  <a:pt x="6210249" y="5253991"/>
                </a:lnTo>
                <a:lnTo>
                  <a:pt x="0" y="525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99" b="-53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932843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2637419" y="708528"/>
            <a:ext cx="13295424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D5DDB44-CE99-0247-8EFF-11A05D0BAD73}"/>
              </a:ext>
            </a:extLst>
          </p:cNvPr>
          <p:cNvSpPr txBox="1"/>
          <p:nvPr/>
        </p:nvSpPr>
        <p:spPr>
          <a:xfrm>
            <a:off x="1346404" y="3936287"/>
            <a:ext cx="7395368" cy="190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ct val="150000"/>
              </a:lnSpc>
              <a:buFont typeface="Arial"/>
              <a:buChar char="•"/>
            </a:pPr>
            <a:r>
              <a:rPr lang="en-US" sz="4400" dirty="0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Airbnb Data</a:t>
            </a:r>
          </a:p>
          <a:p>
            <a:pPr marL="647694" lvl="1" indent="-323847" algn="l">
              <a:lnSpc>
                <a:spcPct val="150000"/>
              </a:lnSpc>
              <a:buFont typeface="Arial"/>
              <a:buChar char="•"/>
            </a:pPr>
            <a:r>
              <a:rPr lang="en-US" sz="4400" dirty="0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Tourist Attractions Data </a:t>
            </a:r>
          </a:p>
        </p:txBody>
      </p:sp>
    </p:spTree>
    <p:extLst>
      <p:ext uri="{BB962C8B-B14F-4D97-AF65-F5344CB8AC3E}">
        <p14:creationId xmlns:p14="http://schemas.microsoft.com/office/powerpoint/2010/main" val="3593905778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363513" y="3266290"/>
            <a:ext cx="3699427" cy="6775723"/>
            <a:chOff x="0" y="0"/>
            <a:chExt cx="974335" cy="1784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335" cy="1784553"/>
            </a:xfrm>
            <a:custGeom>
              <a:avLst/>
              <a:gdLst/>
              <a:ahLst/>
              <a:cxnLst/>
              <a:rect l="l" t="t" r="r" b="b"/>
              <a:pathLst>
                <a:path w="974335" h="1784553">
                  <a:moveTo>
                    <a:pt x="0" y="0"/>
                  </a:moveTo>
                  <a:lnTo>
                    <a:pt x="974335" y="0"/>
                  </a:lnTo>
                  <a:lnTo>
                    <a:pt x="974335" y="1784553"/>
                  </a:lnTo>
                  <a:lnTo>
                    <a:pt x="0" y="1784553"/>
                  </a:lnTo>
                  <a:close/>
                </a:path>
              </a:pathLst>
            </a:custGeom>
            <a:solidFill>
              <a:srgbClr val="FFE3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974335" cy="1765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37745" y="3219853"/>
            <a:ext cx="3949655" cy="4593979"/>
            <a:chOff x="0" y="0"/>
            <a:chExt cx="1000236" cy="11634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0236" cy="1163409"/>
            </a:xfrm>
            <a:custGeom>
              <a:avLst/>
              <a:gdLst/>
              <a:ahLst/>
              <a:cxnLst/>
              <a:rect l="l" t="t" r="r" b="b"/>
              <a:pathLst>
                <a:path w="1000236" h="1163409">
                  <a:moveTo>
                    <a:pt x="0" y="0"/>
                  </a:moveTo>
                  <a:lnTo>
                    <a:pt x="1000236" y="0"/>
                  </a:lnTo>
                  <a:lnTo>
                    <a:pt x="1000236" y="1163409"/>
                  </a:lnTo>
                  <a:lnTo>
                    <a:pt x="0" y="1163409"/>
                  </a:lnTo>
                  <a:close/>
                </a:path>
              </a:pathLst>
            </a:custGeom>
            <a:blipFill>
              <a:blip r:embed="rId2"/>
              <a:stretch>
                <a:fillRect l="-8156" r="-81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563600" y="2260090"/>
            <a:ext cx="3537404" cy="3256753"/>
          </a:xfrm>
          <a:custGeom>
            <a:avLst/>
            <a:gdLst/>
            <a:ahLst/>
            <a:cxnLst/>
            <a:rect l="l" t="t" r="r" b="b"/>
            <a:pathLst>
              <a:path w="3854045" h="3256753">
                <a:moveTo>
                  <a:pt x="0" y="0"/>
                </a:moveTo>
                <a:lnTo>
                  <a:pt x="3854045" y="0"/>
                </a:lnTo>
                <a:lnTo>
                  <a:pt x="3854045" y="3256753"/>
                </a:lnTo>
                <a:lnTo>
                  <a:pt x="0" y="325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56" r="-6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15371" y="2019346"/>
            <a:ext cx="8201513" cy="859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79914" y="3049951"/>
            <a:ext cx="6336971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EEB22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and Motivation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5402" y="5070276"/>
            <a:ext cx="7082301" cy="374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70707"/>
                </a:solidFill>
                <a:latin typeface="Open Sauce"/>
                <a:ea typeface="Open Sauce"/>
                <a:cs typeface="Open Sauce"/>
                <a:sym typeface="Open Sauce"/>
              </a:rPr>
              <a:t>Complex Decision Making </a:t>
            </a:r>
          </a:p>
          <a:p>
            <a:pPr marL="820421" lvl="1" indent="-410210" algn="l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70707"/>
                </a:solidFill>
                <a:latin typeface="Open Sauce"/>
                <a:ea typeface="Open Sauce"/>
                <a:cs typeface="Open Sauce"/>
                <a:sym typeface="Open Sauce"/>
              </a:rPr>
              <a:t>Budget Management </a:t>
            </a:r>
          </a:p>
          <a:p>
            <a:pPr marL="820421" lvl="1" indent="-410210" algn="l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70707"/>
                </a:solidFill>
                <a:latin typeface="Open Sauce"/>
                <a:ea typeface="Open Sauce"/>
                <a:cs typeface="Open Sauce"/>
                <a:sym typeface="Open Sauce"/>
              </a:rPr>
              <a:t>Lack of Information for Travelers in Pakistan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070707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03/17</a:t>
            </a:r>
          </a:p>
        </p:txBody>
      </p:sp>
      <p:sp>
        <p:nvSpPr>
          <p:cNvPr id="23" name="Freeform 23"/>
          <p:cNvSpPr/>
          <p:nvPr/>
        </p:nvSpPr>
        <p:spPr>
          <a:xfrm>
            <a:off x="3492705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2675181" y="708528"/>
            <a:ext cx="817524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18">
            <a:extLst>
              <a:ext uri="{FF2B5EF4-FFF2-40B4-BE49-F238E27FC236}">
                <a16:creationId xmlns:a16="http://schemas.microsoft.com/office/drawing/2014/main" id="{3FA89C6C-7036-B371-1395-B2A194169270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3D22F3C-9F7F-14E9-0AA8-F106DEFF5712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A061B62-FD49-232F-2475-01A5573B60E9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EBD9B5BE-7A78-A7A2-E35C-A4EDBC1ACBF1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51D7E95-AD40-D835-44E2-78CBEA2401C1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9" name="Picture 18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EC377E57-F8F8-062C-66DE-3F32B8B4A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5589173"/>
            <a:ext cx="3537404" cy="3059527"/>
          </a:xfrm>
          <a:prstGeom prst="rect">
            <a:avLst/>
          </a:prstGeom>
        </p:spPr>
      </p:pic>
    </p:spTree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363513" y="3266290"/>
            <a:ext cx="3699427" cy="6775723"/>
            <a:chOff x="0" y="0"/>
            <a:chExt cx="974335" cy="1784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335" cy="1784553"/>
            </a:xfrm>
            <a:custGeom>
              <a:avLst/>
              <a:gdLst/>
              <a:ahLst/>
              <a:cxnLst/>
              <a:rect l="l" t="t" r="r" b="b"/>
              <a:pathLst>
                <a:path w="974335" h="1784553">
                  <a:moveTo>
                    <a:pt x="0" y="0"/>
                  </a:moveTo>
                  <a:lnTo>
                    <a:pt x="974335" y="0"/>
                  </a:lnTo>
                  <a:lnTo>
                    <a:pt x="974335" y="1784553"/>
                  </a:lnTo>
                  <a:lnTo>
                    <a:pt x="0" y="1784553"/>
                  </a:lnTo>
                  <a:close/>
                </a:path>
              </a:pathLst>
            </a:custGeom>
            <a:solidFill>
              <a:srgbClr val="FFE3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974335" cy="1765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15371" y="2019346"/>
            <a:ext cx="8201513" cy="859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79914" y="3049951"/>
            <a:ext cx="6336971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EEB22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and Motivation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5402" y="5070276"/>
            <a:ext cx="7082301" cy="374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70707"/>
                </a:solidFill>
                <a:latin typeface="Open Sauce"/>
                <a:ea typeface="Open Sauce"/>
                <a:cs typeface="Open Sauce"/>
                <a:sym typeface="Open Sauce"/>
              </a:rPr>
              <a:t>Complex Decision Making </a:t>
            </a:r>
          </a:p>
          <a:p>
            <a:pPr marL="820421" lvl="1" indent="-410210" algn="l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70707"/>
                </a:solidFill>
                <a:latin typeface="Open Sauce"/>
                <a:ea typeface="Open Sauce"/>
                <a:cs typeface="Open Sauce"/>
                <a:sym typeface="Open Sauce"/>
              </a:rPr>
              <a:t>Budget Management </a:t>
            </a:r>
          </a:p>
          <a:p>
            <a:pPr marL="820421" lvl="1" indent="-410210" algn="l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070707"/>
                </a:solidFill>
                <a:latin typeface="Open Sauce"/>
                <a:ea typeface="Open Sauce"/>
                <a:cs typeface="Open Sauce"/>
                <a:sym typeface="Open Sauce"/>
              </a:rPr>
              <a:t>Lack of Information for Travelers in Pakistan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070707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03/17</a:t>
            </a:r>
          </a:p>
        </p:txBody>
      </p:sp>
      <p:sp>
        <p:nvSpPr>
          <p:cNvPr id="23" name="Freeform 23"/>
          <p:cNvSpPr/>
          <p:nvPr/>
        </p:nvSpPr>
        <p:spPr>
          <a:xfrm>
            <a:off x="3492705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2675181" y="708528"/>
            <a:ext cx="817524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18">
            <a:extLst>
              <a:ext uri="{FF2B5EF4-FFF2-40B4-BE49-F238E27FC236}">
                <a16:creationId xmlns:a16="http://schemas.microsoft.com/office/drawing/2014/main" id="{3FA89C6C-7036-B371-1395-B2A194169270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3D22F3C-9F7F-14E9-0AA8-F106DEFF5712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A061B62-FD49-232F-2475-01A5573B60E9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EBD9B5BE-7A78-A7A2-E35C-A4EDBC1ACBF1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51D7E95-AD40-D835-44E2-78CBEA2401C1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7" descr="A collage of images of people&#10;&#10;Description automatically generated">
            <a:extLst>
              <a:ext uri="{FF2B5EF4-FFF2-40B4-BE49-F238E27FC236}">
                <a16:creationId xmlns:a16="http://schemas.microsoft.com/office/drawing/2014/main" id="{81271379-58E9-9EF3-2AA5-D63D67C29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181169"/>
            <a:ext cx="7328502" cy="61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7187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747090" y="-3116114"/>
            <a:ext cx="4793819" cy="18288000"/>
            <a:chOff x="0" y="0"/>
            <a:chExt cx="1262570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570" cy="4816592"/>
            </a:xfrm>
            <a:custGeom>
              <a:avLst/>
              <a:gdLst/>
              <a:ahLst/>
              <a:cxnLst/>
              <a:rect l="l" t="t" r="r" b="b"/>
              <a:pathLst>
                <a:path w="1262570" h="4816592">
                  <a:moveTo>
                    <a:pt x="0" y="0"/>
                  </a:moveTo>
                  <a:lnTo>
                    <a:pt x="1262570" y="0"/>
                  </a:lnTo>
                  <a:lnTo>
                    <a:pt x="1262570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E3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262570" cy="479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4044" y="4116751"/>
            <a:ext cx="1366277" cy="1366277"/>
          </a:xfrm>
          <a:custGeom>
            <a:avLst/>
            <a:gdLst/>
            <a:ahLst/>
            <a:cxnLst/>
            <a:rect l="l" t="t" r="r" b="b"/>
            <a:pathLst>
              <a:path w="1366277" h="1366277">
                <a:moveTo>
                  <a:pt x="0" y="0"/>
                </a:moveTo>
                <a:lnTo>
                  <a:pt x="1366278" y="0"/>
                </a:lnTo>
                <a:lnTo>
                  <a:pt x="1366278" y="1366278"/>
                </a:lnTo>
                <a:lnTo>
                  <a:pt x="0" y="1366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977161" y="4155374"/>
            <a:ext cx="1327655" cy="1289032"/>
          </a:xfrm>
          <a:custGeom>
            <a:avLst/>
            <a:gdLst/>
            <a:ahLst/>
            <a:cxnLst/>
            <a:rect l="l" t="t" r="r" b="b"/>
            <a:pathLst>
              <a:path w="1327655" h="1289032">
                <a:moveTo>
                  <a:pt x="0" y="0"/>
                </a:moveTo>
                <a:lnTo>
                  <a:pt x="1327655" y="0"/>
                </a:lnTo>
                <a:lnTo>
                  <a:pt x="1327655" y="1289032"/>
                </a:lnTo>
                <a:lnTo>
                  <a:pt x="0" y="1289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413498" y="4136063"/>
            <a:ext cx="1327655" cy="1327655"/>
          </a:xfrm>
          <a:custGeom>
            <a:avLst/>
            <a:gdLst/>
            <a:ahLst/>
            <a:cxnLst/>
            <a:rect l="l" t="t" r="r" b="b"/>
            <a:pathLst>
              <a:path w="1327655" h="1327655">
                <a:moveTo>
                  <a:pt x="0" y="0"/>
                </a:moveTo>
                <a:lnTo>
                  <a:pt x="1327654" y="0"/>
                </a:lnTo>
                <a:lnTo>
                  <a:pt x="1327654" y="1327654"/>
                </a:lnTo>
                <a:lnTo>
                  <a:pt x="0" y="132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076687" y="4174685"/>
            <a:ext cx="1750808" cy="1289032"/>
          </a:xfrm>
          <a:custGeom>
            <a:avLst/>
            <a:gdLst/>
            <a:ahLst/>
            <a:cxnLst/>
            <a:rect l="l" t="t" r="r" b="b"/>
            <a:pathLst>
              <a:path w="1750808" h="1289032">
                <a:moveTo>
                  <a:pt x="0" y="0"/>
                </a:moveTo>
                <a:lnTo>
                  <a:pt x="1750807" y="0"/>
                </a:lnTo>
                <a:lnTo>
                  <a:pt x="1750807" y="1289032"/>
                </a:lnTo>
                <a:lnTo>
                  <a:pt x="0" y="1289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963327" y="4116751"/>
            <a:ext cx="802369" cy="1248824"/>
          </a:xfrm>
          <a:custGeom>
            <a:avLst/>
            <a:gdLst/>
            <a:ahLst/>
            <a:cxnLst/>
            <a:rect l="l" t="t" r="r" b="b"/>
            <a:pathLst>
              <a:path w="802369" h="1248824">
                <a:moveTo>
                  <a:pt x="0" y="0"/>
                </a:moveTo>
                <a:lnTo>
                  <a:pt x="802369" y="0"/>
                </a:lnTo>
                <a:lnTo>
                  <a:pt x="802369" y="1248824"/>
                </a:lnTo>
                <a:lnTo>
                  <a:pt x="0" y="12488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980322" y="1447347"/>
            <a:ext cx="5669871" cy="1779270"/>
            <a:chOff x="0" y="0"/>
            <a:chExt cx="7559828" cy="237236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47625"/>
              <a:ext cx="7067365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16382" y="1210945"/>
              <a:ext cx="5643446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EEB22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Solution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33820" y="5702104"/>
            <a:ext cx="3326725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AI-Powered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Personalization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through Chatbot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and Form Filling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88510" y="5778304"/>
            <a:ext cx="2504956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Pre-Planned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Trips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71018" y="5778304"/>
            <a:ext cx="281261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User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Customization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45640" y="5778304"/>
            <a:ext cx="3212902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Comprehensive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Budget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Management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332895" y="5778304"/>
            <a:ext cx="2063234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Seamless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Booking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04/17</a:t>
            </a:r>
          </a:p>
        </p:txBody>
      </p:sp>
      <p:sp>
        <p:nvSpPr>
          <p:cNvPr id="29" name="Freeform 29"/>
          <p:cNvSpPr/>
          <p:nvPr/>
        </p:nvSpPr>
        <p:spPr>
          <a:xfrm>
            <a:off x="4458869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>
            <a:off x="2675181" y="708528"/>
            <a:ext cx="1783688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1" name="Group 18">
            <a:extLst>
              <a:ext uri="{FF2B5EF4-FFF2-40B4-BE49-F238E27FC236}">
                <a16:creationId xmlns:a16="http://schemas.microsoft.com/office/drawing/2014/main" id="{E7CB4B96-165B-B72B-7B0E-C6AF138241EF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33B63D7-A79E-22BC-7310-63701C3F8963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2624A8FD-FFE1-23A5-0F8A-DC2B463AE5DD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AFB09D59-C60D-488A-8C97-E5BC36E74A1C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A646D352-35AD-7E73-8DBC-F2D7AB6D4E92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0612" y="1917464"/>
            <a:ext cx="6615085" cy="6592969"/>
            <a:chOff x="0" y="0"/>
            <a:chExt cx="1742245" cy="1736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245" cy="1736420"/>
            </a:xfrm>
            <a:custGeom>
              <a:avLst/>
              <a:gdLst/>
              <a:ahLst/>
              <a:cxnLst/>
              <a:rect l="l" t="t" r="r" b="b"/>
              <a:pathLst>
                <a:path w="1742245" h="1736420">
                  <a:moveTo>
                    <a:pt x="59688" y="0"/>
                  </a:moveTo>
                  <a:lnTo>
                    <a:pt x="1682557" y="0"/>
                  </a:lnTo>
                  <a:cubicBezTo>
                    <a:pt x="1698387" y="0"/>
                    <a:pt x="1713569" y="6288"/>
                    <a:pt x="1724763" y="17482"/>
                  </a:cubicBezTo>
                  <a:cubicBezTo>
                    <a:pt x="1735956" y="28676"/>
                    <a:pt x="1742245" y="43857"/>
                    <a:pt x="1742245" y="59688"/>
                  </a:cubicBezTo>
                  <a:lnTo>
                    <a:pt x="1742245" y="1676732"/>
                  </a:lnTo>
                  <a:cubicBezTo>
                    <a:pt x="1742245" y="1692562"/>
                    <a:pt x="1735956" y="1707744"/>
                    <a:pt x="1724763" y="1718938"/>
                  </a:cubicBezTo>
                  <a:cubicBezTo>
                    <a:pt x="1713569" y="1730131"/>
                    <a:pt x="1698387" y="1736420"/>
                    <a:pt x="1682557" y="1736420"/>
                  </a:cubicBezTo>
                  <a:lnTo>
                    <a:pt x="59688" y="1736420"/>
                  </a:lnTo>
                  <a:cubicBezTo>
                    <a:pt x="43857" y="1736420"/>
                    <a:pt x="28676" y="1730131"/>
                    <a:pt x="17482" y="1718938"/>
                  </a:cubicBezTo>
                  <a:cubicBezTo>
                    <a:pt x="6288" y="1707744"/>
                    <a:pt x="0" y="1692562"/>
                    <a:pt x="0" y="1676732"/>
                  </a:cubicBezTo>
                  <a:lnTo>
                    <a:pt x="0" y="59688"/>
                  </a:lnTo>
                  <a:cubicBezTo>
                    <a:pt x="0" y="43857"/>
                    <a:pt x="6288" y="28676"/>
                    <a:pt x="17482" y="17482"/>
                  </a:cubicBezTo>
                  <a:cubicBezTo>
                    <a:pt x="28676" y="6288"/>
                    <a:pt x="43857" y="0"/>
                    <a:pt x="59688" y="0"/>
                  </a:cubicBezTo>
                  <a:close/>
                </a:path>
              </a:pathLst>
            </a:custGeom>
            <a:solidFill>
              <a:srgbClr val="FFE3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742245" cy="1717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219031" y="5533945"/>
            <a:ext cx="2219104" cy="2219104"/>
          </a:xfrm>
          <a:custGeom>
            <a:avLst/>
            <a:gdLst/>
            <a:ahLst/>
            <a:cxnLst/>
            <a:rect l="l" t="t" r="r" b="b"/>
            <a:pathLst>
              <a:path w="2219104" h="2219104">
                <a:moveTo>
                  <a:pt x="0" y="0"/>
                </a:moveTo>
                <a:lnTo>
                  <a:pt x="2219103" y="0"/>
                </a:lnTo>
                <a:lnTo>
                  <a:pt x="2219103" y="2219104"/>
                </a:lnTo>
                <a:lnTo>
                  <a:pt x="0" y="2219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239579" y="2396721"/>
            <a:ext cx="2178008" cy="2178008"/>
          </a:xfrm>
          <a:custGeom>
            <a:avLst/>
            <a:gdLst/>
            <a:ahLst/>
            <a:cxnLst/>
            <a:rect l="l" t="t" r="r" b="b"/>
            <a:pathLst>
              <a:path w="2178008" h="2178008">
                <a:moveTo>
                  <a:pt x="0" y="0"/>
                </a:moveTo>
                <a:lnTo>
                  <a:pt x="2178007" y="0"/>
                </a:lnTo>
                <a:lnTo>
                  <a:pt x="2178007" y="2178008"/>
                </a:lnTo>
                <a:lnTo>
                  <a:pt x="0" y="2178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04747">
            <a:off x="2297183" y="2396721"/>
            <a:ext cx="1261676" cy="1062102"/>
          </a:xfrm>
          <a:custGeom>
            <a:avLst/>
            <a:gdLst/>
            <a:ahLst/>
            <a:cxnLst/>
            <a:rect l="l" t="t" r="r" b="b"/>
            <a:pathLst>
              <a:path w="1261676" h="1062102">
                <a:moveTo>
                  <a:pt x="0" y="0"/>
                </a:moveTo>
                <a:lnTo>
                  <a:pt x="1261676" y="0"/>
                </a:lnTo>
                <a:lnTo>
                  <a:pt x="1261676" y="1062102"/>
                </a:lnTo>
                <a:lnTo>
                  <a:pt x="0" y="1062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5403" y="2971636"/>
            <a:ext cx="2494592" cy="1527938"/>
          </a:xfrm>
          <a:custGeom>
            <a:avLst/>
            <a:gdLst/>
            <a:ahLst/>
            <a:cxnLst/>
            <a:rect l="l" t="t" r="r" b="b"/>
            <a:pathLst>
              <a:path w="2494592" h="1527938">
                <a:moveTo>
                  <a:pt x="0" y="0"/>
                </a:moveTo>
                <a:lnTo>
                  <a:pt x="2494592" y="0"/>
                </a:lnTo>
                <a:lnTo>
                  <a:pt x="2494592" y="1527937"/>
                </a:lnTo>
                <a:lnTo>
                  <a:pt x="0" y="15279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8977" y="5513021"/>
            <a:ext cx="2518088" cy="2156399"/>
          </a:xfrm>
          <a:custGeom>
            <a:avLst/>
            <a:gdLst/>
            <a:ahLst/>
            <a:cxnLst/>
            <a:rect l="l" t="t" r="r" b="b"/>
            <a:pathLst>
              <a:path w="2518088" h="2156399">
                <a:moveTo>
                  <a:pt x="0" y="0"/>
                </a:moveTo>
                <a:lnTo>
                  <a:pt x="2518088" y="0"/>
                </a:lnTo>
                <a:lnTo>
                  <a:pt x="2518088" y="2156399"/>
                </a:lnTo>
                <a:lnTo>
                  <a:pt x="0" y="2156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329710" y="2160526"/>
            <a:ext cx="5300524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Goals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644432" y="3469203"/>
            <a:ext cx="6316311" cy="553420"/>
            <a:chOff x="0" y="0"/>
            <a:chExt cx="8421748" cy="7378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494" cy="719374"/>
            </a:xfrm>
            <a:custGeom>
              <a:avLst/>
              <a:gdLst/>
              <a:ahLst/>
              <a:cxnLst/>
              <a:rect l="l" t="t" r="r" b="b"/>
              <a:pathLst>
                <a:path w="723494" h="719374">
                  <a:moveTo>
                    <a:pt x="0" y="0"/>
                  </a:moveTo>
                  <a:lnTo>
                    <a:pt x="723494" y="0"/>
                  </a:lnTo>
                  <a:lnTo>
                    <a:pt x="723494" y="719374"/>
                  </a:lnTo>
                  <a:lnTo>
                    <a:pt x="0" y="719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77395" y="74953"/>
              <a:ext cx="7244353" cy="662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en-US" sz="3500">
                  <a:solidFill>
                    <a:srgbClr val="54545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Enhance Personalization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44432" y="5460774"/>
            <a:ext cx="7318192" cy="1497330"/>
            <a:chOff x="0" y="0"/>
            <a:chExt cx="9757590" cy="1996440"/>
          </a:xfrm>
        </p:grpSpPr>
        <p:sp>
          <p:nvSpPr>
            <p:cNvPr id="15" name="Freeform 15"/>
            <p:cNvSpPr/>
            <p:nvPr/>
          </p:nvSpPr>
          <p:spPr>
            <a:xfrm>
              <a:off x="0" y="141709"/>
              <a:ext cx="723494" cy="719374"/>
            </a:xfrm>
            <a:custGeom>
              <a:avLst/>
              <a:gdLst/>
              <a:ahLst/>
              <a:cxnLst/>
              <a:rect l="l" t="t" r="r" b="b"/>
              <a:pathLst>
                <a:path w="723494" h="719374">
                  <a:moveTo>
                    <a:pt x="0" y="0"/>
                  </a:moveTo>
                  <a:lnTo>
                    <a:pt x="723494" y="0"/>
                  </a:lnTo>
                  <a:lnTo>
                    <a:pt x="723494" y="719374"/>
                  </a:lnTo>
                  <a:lnTo>
                    <a:pt x="0" y="719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77395" y="28575"/>
              <a:ext cx="8580195" cy="196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4"/>
                </a:lnSpc>
              </a:pPr>
              <a:r>
                <a:rPr lang="en-US" sz="3499">
                  <a:solidFill>
                    <a:srgbClr val="54545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Optimize Budget Management for Travel</a:t>
              </a:r>
            </a:p>
            <a:p>
              <a:pPr algn="l">
                <a:lnSpc>
                  <a:spcPts val="3884"/>
                </a:lnSpc>
              </a:pPr>
              <a:endParaRPr lang="en-US" sz="3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644432" y="6928860"/>
            <a:ext cx="7318192" cy="1011555"/>
            <a:chOff x="0" y="0"/>
            <a:chExt cx="9757590" cy="1348740"/>
          </a:xfrm>
        </p:grpSpPr>
        <p:sp>
          <p:nvSpPr>
            <p:cNvPr id="18" name="Freeform 18"/>
            <p:cNvSpPr/>
            <p:nvPr/>
          </p:nvSpPr>
          <p:spPr>
            <a:xfrm>
              <a:off x="0" y="116563"/>
              <a:ext cx="723494" cy="719374"/>
            </a:xfrm>
            <a:custGeom>
              <a:avLst/>
              <a:gdLst/>
              <a:ahLst/>
              <a:cxnLst/>
              <a:rect l="l" t="t" r="r" b="b"/>
              <a:pathLst>
                <a:path w="723494" h="719374">
                  <a:moveTo>
                    <a:pt x="0" y="0"/>
                  </a:moveTo>
                  <a:lnTo>
                    <a:pt x="723494" y="0"/>
                  </a:lnTo>
                  <a:lnTo>
                    <a:pt x="723494" y="719374"/>
                  </a:lnTo>
                  <a:lnTo>
                    <a:pt x="0" y="719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77395" y="28575"/>
              <a:ext cx="8580195" cy="1320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4"/>
                </a:lnSpc>
              </a:pPr>
              <a:r>
                <a:rPr lang="en-US" sz="3499">
                  <a:solidFill>
                    <a:srgbClr val="54545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Deliver Reliable Recommendations for User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44432" y="4459980"/>
            <a:ext cx="7318192" cy="1030605"/>
            <a:chOff x="0" y="0"/>
            <a:chExt cx="9757590" cy="13741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3494" cy="719374"/>
            </a:xfrm>
            <a:custGeom>
              <a:avLst/>
              <a:gdLst/>
              <a:ahLst/>
              <a:cxnLst/>
              <a:rect l="l" t="t" r="r" b="b"/>
              <a:pathLst>
                <a:path w="723494" h="719374">
                  <a:moveTo>
                    <a:pt x="0" y="0"/>
                  </a:moveTo>
                  <a:lnTo>
                    <a:pt x="723494" y="0"/>
                  </a:lnTo>
                  <a:lnTo>
                    <a:pt x="723494" y="719374"/>
                  </a:lnTo>
                  <a:lnTo>
                    <a:pt x="0" y="719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77395" y="53975"/>
              <a:ext cx="8580195" cy="1320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4"/>
                </a:lnSpc>
              </a:pPr>
              <a:r>
                <a:rPr lang="en-US" sz="3499">
                  <a:solidFill>
                    <a:srgbClr val="54545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Reduce Trip Planning Time</a:t>
              </a:r>
            </a:p>
            <a:p>
              <a:pPr algn="l">
                <a:lnSpc>
                  <a:spcPts val="3884"/>
                </a:lnSpc>
              </a:pPr>
              <a:endParaRPr lang="en-US" sz="349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05/17</a:t>
            </a:r>
          </a:p>
        </p:txBody>
      </p:sp>
      <p:sp>
        <p:nvSpPr>
          <p:cNvPr id="28" name="AutoShape 28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5420554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>
            <a:off x="2675181" y="708528"/>
            <a:ext cx="2745373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6" name="Group 18">
            <a:extLst>
              <a:ext uri="{FF2B5EF4-FFF2-40B4-BE49-F238E27FC236}">
                <a16:creationId xmlns:a16="http://schemas.microsoft.com/office/drawing/2014/main" id="{61FFABE0-E90C-678E-7C20-341F12AC5F6F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BFE96E69-5115-6804-4274-05D906672C7B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49E19D8-548B-D1E3-B3C0-F3E7E390BA49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C5E9EE26-990B-F313-8A8B-7581FDD2B1FF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571BAB9F-C983-7150-1C03-D159355E4FD8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81270" y="5593191"/>
            <a:ext cx="4311511" cy="3358190"/>
            <a:chOff x="0" y="0"/>
            <a:chExt cx="1635158" cy="1273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5158" cy="1273607"/>
            </a:xfrm>
            <a:custGeom>
              <a:avLst/>
              <a:gdLst/>
              <a:ahLst/>
              <a:cxnLst/>
              <a:rect l="l" t="t" r="r" b="b"/>
              <a:pathLst>
                <a:path w="1635158" h="1273607">
                  <a:moveTo>
                    <a:pt x="0" y="0"/>
                  </a:moveTo>
                  <a:lnTo>
                    <a:pt x="1635158" y="0"/>
                  </a:lnTo>
                  <a:lnTo>
                    <a:pt x="1635158" y="1273607"/>
                  </a:lnTo>
                  <a:lnTo>
                    <a:pt x="0" y="1273607"/>
                  </a:lnTo>
                  <a:close/>
                </a:path>
              </a:pathLst>
            </a:custGeom>
            <a:blipFill>
              <a:blip r:embed="rId2"/>
              <a:stretch>
                <a:fillRect t="-14193" b="-141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568125" y="3673043"/>
            <a:ext cx="3809070" cy="3453480"/>
            <a:chOff x="0" y="0"/>
            <a:chExt cx="1413727" cy="12817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3727" cy="1281751"/>
            </a:xfrm>
            <a:custGeom>
              <a:avLst/>
              <a:gdLst/>
              <a:ahLst/>
              <a:cxnLst/>
              <a:rect l="l" t="t" r="r" b="b"/>
              <a:pathLst>
                <a:path w="1413727" h="1281751">
                  <a:moveTo>
                    <a:pt x="0" y="0"/>
                  </a:moveTo>
                  <a:lnTo>
                    <a:pt x="1413727" y="0"/>
                  </a:lnTo>
                  <a:lnTo>
                    <a:pt x="1413727" y="1281751"/>
                  </a:lnTo>
                  <a:lnTo>
                    <a:pt x="0" y="1281751"/>
                  </a:lnTo>
                  <a:close/>
                </a:path>
              </a:pathLst>
            </a:custGeom>
            <a:blipFill>
              <a:blip r:embed="rId3"/>
              <a:stretch>
                <a:fillRect l="-24529" r="-245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1409550"/>
            <a:ext cx="3386933" cy="3386933"/>
          </a:xfrm>
          <a:custGeom>
            <a:avLst/>
            <a:gdLst/>
            <a:ahLst/>
            <a:cxnLst/>
            <a:rect l="l" t="t" r="r" b="b"/>
            <a:pathLst>
              <a:path w="3386933" h="3386933">
                <a:moveTo>
                  <a:pt x="0" y="0"/>
                </a:moveTo>
                <a:lnTo>
                  <a:pt x="3386933" y="0"/>
                </a:lnTo>
                <a:lnTo>
                  <a:pt x="3386933" y="3386933"/>
                </a:lnTo>
                <a:lnTo>
                  <a:pt x="0" y="3386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51845" y="2066632"/>
            <a:ext cx="5437548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Existing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72844" y="2909138"/>
            <a:ext cx="3763785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EEB22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Systems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58332"/>
            <a:ext cx="4668912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8" lvl="1" indent="-431794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TripAdvisor</a:t>
            </a:r>
          </a:p>
          <a:p>
            <a:pPr marL="863588" lvl="1" indent="-431794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RoutePerfect</a:t>
            </a:r>
          </a:p>
          <a:p>
            <a:pPr marL="863588" lvl="1" indent="-431794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Expedia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06/17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317395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5" y="0"/>
                </a:lnTo>
                <a:lnTo>
                  <a:pt x="1153545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V="1">
            <a:off x="2675181" y="708528"/>
            <a:ext cx="3642215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18">
            <a:extLst>
              <a:ext uri="{FF2B5EF4-FFF2-40B4-BE49-F238E27FC236}">
                <a16:creationId xmlns:a16="http://schemas.microsoft.com/office/drawing/2014/main" id="{427C7336-CF3A-65B0-3AEE-55E3F4DC17C3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65F0001-BEF4-A80D-C913-B61F6DC47A8E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40C4604E-0D64-CE92-5D4A-1505079ED459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D9205EC-AB58-C3B0-18F2-D4022BFC3CF6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A106E72-9FCC-A224-5D80-BBCCC4323D3F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63584" y="1564302"/>
            <a:ext cx="2537270" cy="2537270"/>
          </a:xfrm>
          <a:custGeom>
            <a:avLst/>
            <a:gdLst/>
            <a:ahLst/>
            <a:cxnLst/>
            <a:rect l="l" t="t" r="r" b="b"/>
            <a:pathLst>
              <a:path w="2537270" h="2537270">
                <a:moveTo>
                  <a:pt x="0" y="0"/>
                </a:moveTo>
                <a:lnTo>
                  <a:pt x="2537270" y="0"/>
                </a:lnTo>
                <a:lnTo>
                  <a:pt x="2537270" y="2537271"/>
                </a:lnTo>
                <a:lnTo>
                  <a:pt x="0" y="253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166865" y="4740020"/>
          <a:ext cx="13967849" cy="4029048"/>
        </p:xfrm>
        <a:graphic>
          <a:graphicData uri="http://schemas.openxmlformats.org/drawingml/2006/table">
            <a:tbl>
              <a:tblPr/>
              <a:tblGrid>
                <a:gridCol w="6990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7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6600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331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Very easy to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Doesn’t provide recommendations for specific areas.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117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Gives users multiple options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Website has no use of AI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3343242" y="1986870"/>
            <a:ext cx="5437548" cy="1749285"/>
            <a:chOff x="0" y="0"/>
            <a:chExt cx="7250064" cy="2332380"/>
          </a:xfrm>
        </p:grpSpPr>
        <p:sp>
          <p:nvSpPr>
            <p:cNvPr id="9" name="TextBox 9"/>
            <p:cNvSpPr txBox="1"/>
            <p:nvPr/>
          </p:nvSpPr>
          <p:spPr>
            <a:xfrm>
              <a:off x="0" y="47625"/>
              <a:ext cx="7250064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Existing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27999" y="1170965"/>
              <a:ext cx="5018380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EEB22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Systems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07/17</a:t>
            </a:r>
          </a:p>
        </p:txBody>
      </p:sp>
      <p:sp>
        <p:nvSpPr>
          <p:cNvPr id="18" name="Freeform 18"/>
          <p:cNvSpPr/>
          <p:nvPr/>
        </p:nvSpPr>
        <p:spPr>
          <a:xfrm>
            <a:off x="7319316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5" y="0"/>
                </a:lnTo>
                <a:lnTo>
                  <a:pt x="1153545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2675181" y="708528"/>
            <a:ext cx="4644136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A18EBD4B-C5A4-EFF2-6819-EC0349987D33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E490746-3865-767F-D69E-1EDACADCDAE9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F00CB9B-AA66-3DBD-F4E1-0C811401610D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19A7AD60-22CB-3EA6-3B80-439D0853999B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73D4A5C3-FFE1-A019-AE52-C42BDA116AE2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 w="38100" cap="flat">
            <a:solidFill>
              <a:srgbClr val="EEB2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7024" y="9258300"/>
            <a:ext cx="18575629" cy="1211399"/>
            <a:chOff x="0" y="0"/>
            <a:chExt cx="4892347" cy="319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92347" cy="319052"/>
            </a:xfrm>
            <a:custGeom>
              <a:avLst/>
              <a:gdLst/>
              <a:ahLst/>
              <a:cxnLst/>
              <a:rect l="l" t="t" r="r" b="b"/>
              <a:pathLst>
                <a:path w="4892347" h="319052">
                  <a:moveTo>
                    <a:pt x="0" y="0"/>
                  </a:moveTo>
                  <a:lnTo>
                    <a:pt x="4892347" y="0"/>
                  </a:lnTo>
                  <a:lnTo>
                    <a:pt x="4892347" y="319052"/>
                  </a:lnTo>
                  <a:lnTo>
                    <a:pt x="0" y="319052"/>
                  </a:lnTo>
                  <a:close/>
                </a:path>
              </a:pathLst>
            </a:custGeom>
            <a:solidFill>
              <a:srgbClr val="EEB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892347" cy="300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8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166865" y="4740020"/>
          <a:ext cx="13967849" cy="4151694"/>
        </p:xfrm>
        <a:graphic>
          <a:graphicData uri="http://schemas.openxmlformats.org/drawingml/2006/table">
            <a:tbl>
              <a:tblPr/>
              <a:tblGrid>
                <a:gridCol w="6990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7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6294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6898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Includes a chatbot that provides itineraries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Limited coverage - doesn’t plan trips in Pakistan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8502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Gives users multiple options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When planning itineraries, interface becomes too cluttered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3343242" y="1986870"/>
            <a:ext cx="5437548" cy="1749285"/>
            <a:chOff x="0" y="0"/>
            <a:chExt cx="7250064" cy="2332380"/>
          </a:xfrm>
        </p:grpSpPr>
        <p:sp>
          <p:nvSpPr>
            <p:cNvPr id="8" name="TextBox 8"/>
            <p:cNvSpPr txBox="1"/>
            <p:nvPr/>
          </p:nvSpPr>
          <p:spPr>
            <a:xfrm>
              <a:off x="0" y="47625"/>
              <a:ext cx="7250064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Existing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27999" y="1170965"/>
              <a:ext cx="5018380" cy="116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0"/>
                </a:lnSpc>
              </a:pPr>
              <a:r>
                <a:rPr lang="en-US" sz="6000">
                  <a:solidFill>
                    <a:srgbClr val="EEB22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Systems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89611" y="558414"/>
            <a:ext cx="2536966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00" spc="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VOYAIGE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60944" y="558414"/>
            <a:ext cx="2573043" cy="30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</a:pPr>
            <a:r>
              <a:rPr lang="en-US" sz="2100">
                <a:solidFill>
                  <a:srgbClr val="29304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08/17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505487" y="1557633"/>
            <a:ext cx="3278691" cy="2553737"/>
            <a:chOff x="0" y="0"/>
            <a:chExt cx="1635158" cy="12736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35158" cy="1273607"/>
            </a:xfrm>
            <a:custGeom>
              <a:avLst/>
              <a:gdLst/>
              <a:ahLst/>
              <a:cxnLst/>
              <a:rect l="l" t="t" r="r" b="b"/>
              <a:pathLst>
                <a:path w="1635158" h="1273607">
                  <a:moveTo>
                    <a:pt x="0" y="0"/>
                  </a:moveTo>
                  <a:lnTo>
                    <a:pt x="1635158" y="0"/>
                  </a:lnTo>
                  <a:lnTo>
                    <a:pt x="1635158" y="1273607"/>
                  </a:lnTo>
                  <a:lnTo>
                    <a:pt x="0" y="1273607"/>
                  </a:lnTo>
                  <a:close/>
                </a:path>
              </a:pathLst>
            </a:custGeom>
            <a:blipFill>
              <a:blip r:embed="rId2"/>
              <a:stretch>
                <a:fillRect t="-14193" b="-141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8204018" y="431677"/>
            <a:ext cx="1153544" cy="553701"/>
          </a:xfrm>
          <a:custGeom>
            <a:avLst/>
            <a:gdLst/>
            <a:ahLst/>
            <a:cxnLst/>
            <a:rect l="l" t="t" r="r" b="b"/>
            <a:pathLst>
              <a:path w="1153544" h="553701">
                <a:moveTo>
                  <a:pt x="0" y="0"/>
                </a:moveTo>
                <a:lnTo>
                  <a:pt x="1153544" y="0"/>
                </a:lnTo>
                <a:lnTo>
                  <a:pt x="1153544" y="553702"/>
                </a:lnTo>
                <a:lnTo>
                  <a:pt x="0" y="55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2675181" y="708528"/>
            <a:ext cx="5528837" cy="0"/>
          </a:xfrm>
          <a:prstGeom prst="line">
            <a:avLst/>
          </a:prstGeom>
          <a:ln w="57150" cap="flat">
            <a:solidFill>
              <a:srgbClr val="0F275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18">
            <a:extLst>
              <a:ext uri="{FF2B5EF4-FFF2-40B4-BE49-F238E27FC236}">
                <a16:creationId xmlns:a16="http://schemas.microsoft.com/office/drawing/2014/main" id="{16EC1E8E-6D74-2CBC-C3C7-EC5E4ACC1FD5}"/>
              </a:ext>
            </a:extLst>
          </p:cNvPr>
          <p:cNvGrpSpPr/>
          <p:nvPr/>
        </p:nvGrpSpPr>
        <p:grpSpPr>
          <a:xfrm>
            <a:off x="-237406" y="9003073"/>
            <a:ext cx="22743658" cy="1547134"/>
            <a:chOff x="0" y="0"/>
            <a:chExt cx="30324878" cy="20628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5478D2D-59D0-6FBB-37F2-8CA315C69902}"/>
                </a:ext>
              </a:extLst>
            </p:cNvPr>
            <p:cNvSpPr/>
            <p:nvPr/>
          </p:nvSpPr>
          <p:spPr>
            <a:xfrm>
              <a:off x="0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2519B6BB-4994-DAA3-8E7F-316ACA9C791E}"/>
                </a:ext>
              </a:extLst>
            </p:cNvPr>
            <p:cNvSpPr/>
            <p:nvPr/>
          </p:nvSpPr>
          <p:spPr>
            <a:xfrm>
              <a:off x="7488831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8E90265-8541-0AAB-2EF8-BA85D501E75E}"/>
                </a:ext>
              </a:extLst>
            </p:cNvPr>
            <p:cNvSpPr/>
            <p:nvPr/>
          </p:nvSpPr>
          <p:spPr>
            <a:xfrm>
              <a:off x="14914575" y="1213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C86E47D-82E6-B0B3-0701-F89A527D0C44}"/>
                </a:ext>
              </a:extLst>
            </p:cNvPr>
            <p:cNvSpPr/>
            <p:nvPr/>
          </p:nvSpPr>
          <p:spPr>
            <a:xfrm>
              <a:off x="22349975" y="0"/>
              <a:ext cx="7974903" cy="2050716"/>
            </a:xfrm>
            <a:custGeom>
              <a:avLst/>
              <a:gdLst/>
              <a:ahLst/>
              <a:cxnLst/>
              <a:rect l="l" t="t" r="r" b="b"/>
              <a:pathLst>
                <a:path w="7974903" h="2050716">
                  <a:moveTo>
                    <a:pt x="0" y="0"/>
                  </a:moveTo>
                  <a:lnTo>
                    <a:pt x="7974903" y="0"/>
                  </a:lnTo>
                  <a:lnTo>
                    <a:pt x="7974903" y="2050716"/>
                  </a:lnTo>
                  <a:lnTo>
                    <a:pt x="0" y="2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5000"/>
              </a:blip>
              <a:stretch>
                <a:fillRect t="-2349" b="-2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646</Words>
  <Application>Microsoft Office PowerPoint</Application>
  <PresentationFormat>Custom</PresentationFormat>
  <Paragraphs>253</Paragraphs>
  <Slides>21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Open Sauce Bold</vt:lpstr>
      <vt:lpstr>Calibri</vt:lpstr>
      <vt:lpstr>Montserrat Bold</vt:lpstr>
      <vt:lpstr>Montserrat</vt:lpstr>
      <vt:lpstr>DM Sans Bold</vt:lpstr>
      <vt:lpstr>Montserrat Medium</vt:lpstr>
      <vt:lpstr>Open Sauce</vt:lpstr>
      <vt:lpstr>Canva Sans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Voyaige</dc:title>
  <cp:lastModifiedBy>Eman Furrukh</cp:lastModifiedBy>
  <cp:revision>10</cp:revision>
  <dcterms:created xsi:type="dcterms:W3CDTF">2006-08-16T00:00:00Z</dcterms:created>
  <dcterms:modified xsi:type="dcterms:W3CDTF">2024-09-07T08:22:05Z</dcterms:modified>
  <dc:identifier>DAGM3oM8Kx0</dc:identifier>
</cp:coreProperties>
</file>